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63" r:id="rId5"/>
    <p:sldId id="260" r:id="rId6"/>
    <p:sldId id="262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7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3393" autoAdjust="0"/>
  </p:normalViewPr>
  <p:slideViewPr>
    <p:cSldViewPr>
      <p:cViewPr>
        <p:scale>
          <a:sx n="59" d="100"/>
          <a:sy n="59" d="100"/>
        </p:scale>
        <p:origin x="-8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7F4FDC-FA97-42A6-BDB2-1AEA8DA0FD93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D751E2-E02E-4B0E-9D2B-8F3018842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803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3C6E8-8529-4F1D-BA26-19E94C13C683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DA5E1-F25C-4A04-AD7F-22AF2079A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844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800" dirty="0" smtClean="0"/>
              <a:t>We’re here</a:t>
            </a:r>
            <a:r>
              <a:rPr lang="en-US" sz="1800" baseline="0" dirty="0" smtClean="0"/>
              <a:t> to receive comments and input on the University’s Annual Report on </a:t>
            </a:r>
            <a:r>
              <a:rPr lang="en-US" sz="1800" baseline="0" dirty="0" err="1" smtClean="0"/>
              <a:t>Carolian</a:t>
            </a:r>
            <a:r>
              <a:rPr lang="en-US" sz="1800" baseline="0" dirty="0" smtClean="0"/>
              <a:t> North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1800" baseline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800" baseline="0" dirty="0" smtClean="0"/>
              <a:t>This meeting was on the Town’s calendar in August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800" baseline="0" dirty="0" smtClean="0"/>
              <a:t>The full report was posted on the Town’s website at townofchapelhill.org/</a:t>
            </a:r>
            <a:r>
              <a:rPr lang="en-US" sz="1800" baseline="0" dirty="0" err="1" smtClean="0"/>
              <a:t>carolina</a:t>
            </a:r>
            <a:r>
              <a:rPr lang="en-US" sz="1800" baseline="0" dirty="0" smtClean="0"/>
              <a:t> north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800" baseline="0" dirty="0" smtClean="0"/>
              <a:t>The Town issued a news release on the 9</a:t>
            </a:r>
            <a:r>
              <a:rPr lang="en-US" sz="1800" baseline="30000" dirty="0" smtClean="0"/>
              <a:t>th</a:t>
            </a:r>
            <a:r>
              <a:rPr lang="en-US" sz="1800" baseline="0" dirty="0" smtClean="0"/>
              <a:t> (Preparation for Duct Bank future greenway at CN to begin)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800" baseline="0" dirty="0" smtClean="0"/>
          </a:p>
          <a:p>
            <a:pPr marL="0" indent="0">
              <a:buFont typeface="Arial" pitchFamily="34" charset="0"/>
              <a:buNone/>
            </a:pPr>
            <a:endParaRPr lang="en-US" baseline="0" dirty="0" smtClean="0"/>
          </a:p>
          <a:p>
            <a:pPr marL="171450" indent="-171450">
              <a:buFont typeface="Arial" pitchFamily="34" charset="0"/>
              <a:buChar char="•"/>
            </a:pPr>
            <a:endParaRPr lang="en-US" baseline="0" dirty="0" smtClean="0"/>
          </a:p>
          <a:p>
            <a:pPr marL="171450" indent="-171450">
              <a:buFont typeface="Arial" pitchFamily="34" charset="0"/>
              <a:buChar char="•"/>
            </a:pP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DA5E1-F25C-4A04-AD7F-22AF2079A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180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1600" dirty="0" smtClean="0"/>
              <a:t>This is the second annual</a:t>
            </a:r>
            <a:r>
              <a:rPr lang="en-US" sz="1600" baseline="0" dirty="0" smtClean="0"/>
              <a:t> report by The University on activities at CN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600" baseline="0" dirty="0" smtClean="0"/>
              <a:t>We are here to share information and hear your comments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600" baseline="0" dirty="0" smtClean="0"/>
              <a:t>The University will also make a presentation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600" baseline="0" dirty="0" smtClean="0"/>
              <a:t>I will review the materials and make my report to the Council in October</a:t>
            </a:r>
          </a:p>
          <a:p>
            <a:pPr marL="171450" indent="-171450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DA5E1-F25C-4A04-AD7F-22AF2079AA2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400" dirty="0" smtClean="0"/>
              <a:t>The annual report is</a:t>
            </a:r>
            <a:r>
              <a:rPr lang="en-US" sz="1400" baseline="0" dirty="0" smtClean="0"/>
              <a:t> a regular feedback loop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400" baseline="0" dirty="0" smtClean="0"/>
              <a:t>It requires updates on specific issues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DA5E1-F25C-4A04-AD7F-22AF2079AA2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Highlights for this past fiscal year include the University’s submission of the Army Corps permit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Two minor modifications that were made to correct</a:t>
            </a:r>
            <a:r>
              <a:rPr lang="en-US" sz="1600" baseline="0" dirty="0" smtClean="0"/>
              <a:t> surveyed locations of streams, wetlands and future buildings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baseline="0" dirty="0" smtClean="0"/>
              <a:t>The design of the </a:t>
            </a:r>
            <a:r>
              <a:rPr lang="en-US" sz="1600" baseline="0" dirty="0" err="1" smtClean="0"/>
              <a:t>ductbank</a:t>
            </a:r>
            <a:r>
              <a:rPr lang="en-US" sz="1600" baseline="0" dirty="0" smtClean="0"/>
              <a:t> and greenway to Homestead Road, which were included in the Development Agreement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baseline="0" dirty="0" smtClean="0"/>
              <a:t>And surveying the conservation areas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600" baseline="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baseline="0" dirty="0" smtClean="0"/>
              <a:t>The university will offer more information on these activities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DA5E1-F25C-4A04-AD7F-22AF2079A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477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600" dirty="0" smtClean="0"/>
              <a:t>I am required to review the development agreement’s implementation</a:t>
            </a:r>
            <a:r>
              <a:rPr lang="en-US" sz="1600" baseline="0" dirty="0" smtClean="0"/>
              <a:t> every year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600" baseline="0" dirty="0" smtClean="0"/>
              <a:t>The annual report is the foundation of that review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600" baseline="0" dirty="0" smtClean="0"/>
              <a:t>We’re here to listen to you tonight and we can also receive additional comments through emails to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600" baseline="0" dirty="0" smtClean="0"/>
              <a:t>Carolinanorth@townofchapelhill.org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600" baseline="0" dirty="0" smtClean="0"/>
              <a:t>The council will receive my report on October 10 at their regular meeting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DA5E1-F25C-4A04-AD7F-22AF2079AA2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DA5E1-F25C-4A04-AD7F-22AF2079AA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773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/>
          <a:lstStyle>
            <a:lvl1pPr>
              <a:defRPr sz="4400"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0" y="6578600"/>
            <a:ext cx="9144000" cy="279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655638" y="6575425"/>
            <a:ext cx="78343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olidFill>
                  <a:schemeClr val="bg1"/>
                </a:solidFill>
                <a:latin typeface="Arial Black" pitchFamily="34" charset="0"/>
              </a:rPr>
              <a:t>Town of Chapel Hill | 405 Martin Luther King Jr. Blvd. | www.townofchapelhill.org</a:t>
            </a:r>
          </a:p>
        </p:txBody>
      </p:sp>
      <p:pic>
        <p:nvPicPr>
          <p:cNvPr id="13" name="Picture 12" descr="SEAL_color_tran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28600"/>
            <a:ext cx="1600200" cy="1600200"/>
          </a:xfrm>
          <a:prstGeom prst="rect">
            <a:avLst/>
          </a:prstGeom>
        </p:spPr>
      </p:pic>
      <p:sp>
        <p:nvSpPr>
          <p:cNvPr id="8" name="Rectangle 10"/>
          <p:cNvSpPr>
            <a:spLocks noChangeArrowheads="1"/>
          </p:cNvSpPr>
          <p:nvPr userDrawn="1"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Rectangle 12"/>
          <p:cNvSpPr>
            <a:spLocks noChangeArrowheads="1"/>
          </p:cNvSpPr>
          <p:nvPr userDrawn="1"/>
        </p:nvSpPr>
        <p:spPr bwMode="auto">
          <a:xfrm>
            <a:off x="0" y="6578600"/>
            <a:ext cx="9144000" cy="279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3"/>
          <p:cNvSpPr txBox="1">
            <a:spLocks noChangeArrowheads="1"/>
          </p:cNvSpPr>
          <p:nvPr userDrawn="1"/>
        </p:nvSpPr>
        <p:spPr bwMode="auto">
          <a:xfrm>
            <a:off x="655638" y="6575425"/>
            <a:ext cx="78343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olidFill>
                  <a:schemeClr val="bg1"/>
                </a:solidFill>
                <a:latin typeface="Arial Black" pitchFamily="34" charset="0"/>
              </a:rPr>
              <a:t>Town of Chapel Hill | 405 Martin Luther King Jr. Blvd. | www.townofchapelhill.org</a:t>
            </a:r>
          </a:p>
        </p:txBody>
      </p:sp>
      <p:pic>
        <p:nvPicPr>
          <p:cNvPr id="15" name="Picture 14" descr="SEAL_color_trans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" y="228600"/>
            <a:ext cx="1600200" cy="1600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8D148E-FC4E-4268-A015-317851AA4268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288048-DDD0-4A3D-A1AF-486ED2CBA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8D148E-FC4E-4268-A015-317851AA4268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288048-DDD0-4A3D-A1AF-486ED2CBA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8D148E-FC4E-4268-A015-317851AA4268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288048-DDD0-4A3D-A1AF-486ED2CBA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8D148E-FC4E-4268-A015-317851AA4268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288048-DDD0-4A3D-A1AF-486ED2CBA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8D148E-FC4E-4268-A015-317851AA4268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288048-DDD0-4A3D-A1AF-486ED2CBA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8D148E-FC4E-4268-A015-317851AA4268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288048-DDD0-4A3D-A1AF-486ED2CBA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0" y="6578600"/>
            <a:ext cx="9144000" cy="279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655638" y="6575425"/>
            <a:ext cx="78343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olidFill>
                  <a:schemeClr val="bg1"/>
                </a:solidFill>
                <a:latin typeface="Arial Black" pitchFamily="34" charset="0"/>
              </a:rPr>
              <a:t>Town of Chapel Hill | 405 Martin Luther King Jr. Blvd. | www.townofchapelhill.org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80" r:id="rId6"/>
    <p:sldLayoutId id="2147483681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wnofchapelhill.org/carolinanorth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arolinanorth@townofchapelhill.or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Carolinanorth@townofchapelhill.or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ownofchapelhill.org/carolinanorth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11375"/>
            <a:ext cx="7772400" cy="1470025"/>
          </a:xfrm>
        </p:spPr>
        <p:txBody>
          <a:bodyPr/>
          <a:lstStyle/>
          <a:p>
            <a:r>
              <a:rPr lang="en-US" sz="3600" dirty="0" smtClean="0"/>
              <a:t>Carolina North Annual Report </a:t>
            </a:r>
            <a:br>
              <a:rPr lang="en-US" sz="3600" dirty="0" smtClean="0"/>
            </a:br>
            <a:r>
              <a:rPr lang="en-US" sz="2800" dirty="0" smtClean="0"/>
              <a:t> (July 1, 2010 – June 30, 2011) </a:t>
            </a:r>
            <a:br>
              <a:rPr lang="en-US" sz="280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000" dirty="0" smtClean="0"/>
              <a:t>Public Information Meeting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September 13, 2010</a:t>
            </a:r>
          </a:p>
          <a:p>
            <a:r>
              <a:rPr lang="en-US" dirty="0" smtClean="0"/>
              <a:t>5:15-6:15 p.m.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Development Agreement: Approved by Council in June 2009</a:t>
            </a:r>
          </a:p>
          <a:p>
            <a:pPr lvl="1"/>
            <a:r>
              <a:rPr lang="en-US" dirty="0" smtClean="0"/>
              <a:t>Contains ongoing reporting and review requirements</a:t>
            </a:r>
          </a:p>
          <a:p>
            <a:pPr lvl="1"/>
            <a:r>
              <a:rPr lang="en-US" dirty="0" smtClean="0"/>
              <a:t>Requires Annual Report by University</a:t>
            </a:r>
          </a:p>
          <a:p>
            <a:r>
              <a:rPr lang="en-US" dirty="0" smtClean="0"/>
              <a:t>Town Manager provides Periodic Compliance Report to Council (annual)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3" t="5577" r="27464" b="32202"/>
          <a:stretch/>
        </p:blipFill>
        <p:spPr bwMode="auto">
          <a:xfrm>
            <a:off x="1" y="5305096"/>
            <a:ext cx="1905000" cy="1248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Report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Activity Highlights</a:t>
            </a:r>
          </a:p>
          <a:p>
            <a:r>
              <a:rPr lang="en-US" dirty="0" smtClean="0"/>
              <a:t>Activities to Report</a:t>
            </a:r>
          </a:p>
          <a:p>
            <a:r>
              <a:rPr lang="en-US" dirty="0" smtClean="0"/>
              <a:t>Housing, Parking, Traffic, Transit</a:t>
            </a:r>
          </a:p>
          <a:p>
            <a:r>
              <a:rPr lang="en-US" dirty="0" smtClean="0"/>
              <a:t>Development Activities</a:t>
            </a:r>
          </a:p>
          <a:p>
            <a:r>
              <a:rPr lang="en-US" dirty="0" smtClean="0"/>
              <a:t>Greenways</a:t>
            </a:r>
            <a:r>
              <a:rPr lang="en-US" dirty="0"/>
              <a:t> </a:t>
            </a:r>
            <a:r>
              <a:rPr lang="en-US" dirty="0" smtClean="0"/>
              <a:t>and recreation</a:t>
            </a:r>
          </a:p>
          <a:p>
            <a:r>
              <a:rPr lang="en-US" dirty="0" smtClean="0"/>
              <a:t>Development Schedule</a:t>
            </a:r>
          </a:p>
          <a:p>
            <a:pPr lvl="1"/>
            <a:endParaRPr lang="en-US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3" t="5577" r="27464" b="32202"/>
          <a:stretch/>
        </p:blipFill>
        <p:spPr bwMode="auto">
          <a:xfrm>
            <a:off x="1" y="5305096"/>
            <a:ext cx="1905000" cy="1248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Report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Annual </a:t>
            </a:r>
            <a:r>
              <a:rPr lang="en-US" dirty="0"/>
              <a:t>Report Highlights July 1, 2010 – June 30, 2011</a:t>
            </a:r>
          </a:p>
          <a:p>
            <a:pPr lvl="1"/>
            <a:r>
              <a:rPr lang="en-US" dirty="0"/>
              <a:t>Army Corps Permit Application was submitted to USACOE</a:t>
            </a:r>
          </a:p>
          <a:p>
            <a:pPr lvl="1"/>
            <a:r>
              <a:rPr lang="en-US" dirty="0"/>
              <a:t>Minor Modifications for technical corrections and stream impacts</a:t>
            </a:r>
          </a:p>
          <a:p>
            <a:pPr lvl="1"/>
            <a:r>
              <a:rPr lang="en-US" dirty="0" err="1"/>
              <a:t>Ductbank</a:t>
            </a:r>
            <a:r>
              <a:rPr lang="en-US" dirty="0"/>
              <a:t> and greenway design began</a:t>
            </a:r>
          </a:p>
          <a:p>
            <a:pPr lvl="1"/>
            <a:r>
              <a:rPr lang="en-US" dirty="0"/>
              <a:t>Conservation areas were surveyed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3" t="5577" r="27464" b="32202"/>
          <a:stretch/>
        </p:blipFill>
        <p:spPr bwMode="auto">
          <a:xfrm>
            <a:off x="1" y="5305096"/>
            <a:ext cx="1905000" cy="1248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752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Compliance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Manager’s Annual Review, required</a:t>
            </a:r>
          </a:p>
          <a:p>
            <a:pPr lvl="1"/>
            <a:r>
              <a:rPr lang="en-US" dirty="0" smtClean="0"/>
              <a:t>Annual Report: foundation for review</a:t>
            </a:r>
          </a:p>
          <a:p>
            <a:pPr lvl="2"/>
            <a:r>
              <a:rPr lang="en-US" dirty="0" smtClean="0"/>
              <a:t>Verify compliance with the Development Agreement</a:t>
            </a:r>
          </a:p>
          <a:p>
            <a:pPr lvl="2"/>
            <a:r>
              <a:rPr lang="en-US" dirty="0" smtClean="0"/>
              <a:t>Review ongoing implementation efforts</a:t>
            </a:r>
          </a:p>
          <a:p>
            <a:pPr lvl="1"/>
            <a:r>
              <a:rPr lang="en-US" dirty="0" smtClean="0"/>
              <a:t>Gather input and comments at public information meeting, through website, emails</a:t>
            </a:r>
          </a:p>
          <a:p>
            <a:pPr lvl="2"/>
            <a:r>
              <a:rPr lang="en-US" dirty="0" smtClean="0"/>
              <a:t>Main Page: </a:t>
            </a:r>
            <a:r>
              <a:rPr lang="en-US" dirty="0" smtClean="0">
                <a:hlinkClick r:id="rId3"/>
              </a:rPr>
              <a:t>www.townofchapelhill.org/carolinanorth</a:t>
            </a:r>
            <a:endParaRPr lang="en-US" dirty="0" smtClean="0"/>
          </a:p>
          <a:p>
            <a:pPr lvl="2"/>
            <a:r>
              <a:rPr lang="en-US" dirty="0" smtClean="0"/>
              <a:t>Email: </a:t>
            </a:r>
            <a:r>
              <a:rPr lang="en-US" dirty="0" smtClean="0">
                <a:hlinkClick r:id="rId4"/>
              </a:rPr>
              <a:t>carolinanorth@townofchapelhill.org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Report to Council for discussion: Oct. 10,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and Discussion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066800" y="3124200"/>
            <a:ext cx="69342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September 13, 2011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5:15-6:15 p.m.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endParaRPr lang="en-US" sz="32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  <a:hlinkClick r:id="rId3"/>
              </a:rPr>
              <a:t>Carolinanorth@townofchapelhill.org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  <a:hlinkClick r:id="rId4"/>
              </a:rPr>
              <a:t>www.townofchapelhill.org/carolinanorth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Carolina North Annual Report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and Campus to Campus Report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OCH_white_template">
  <a:themeElements>
    <a:clrScheme name="Custom 1">
      <a:dk1>
        <a:srgbClr val="000000"/>
      </a:dk1>
      <a:lt1>
        <a:srgbClr val="FFFFFF"/>
      </a:lt1>
      <a:dk2>
        <a:srgbClr val="0067B1"/>
      </a:dk2>
      <a:lt2>
        <a:srgbClr val="FFFFFF"/>
      </a:lt2>
      <a:accent1>
        <a:srgbClr val="366092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O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TOCH_white_template</Template>
  <TotalTime>112</TotalTime>
  <Words>415</Words>
  <Application>Microsoft Office PowerPoint</Application>
  <PresentationFormat>On-screen Show (4:3)</PresentationFormat>
  <Paragraphs>71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TOCH_white_template</vt:lpstr>
      <vt:lpstr>Carolina North Annual Report   (July 1, 2010 – June 30, 2011)  </vt:lpstr>
      <vt:lpstr>Background</vt:lpstr>
      <vt:lpstr>Annual Report Contents</vt:lpstr>
      <vt:lpstr>Annual Report Highlights</vt:lpstr>
      <vt:lpstr>Periodic Compliance Report</vt:lpstr>
      <vt:lpstr>Comments and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mnirdlinger</dc:creator>
  <cp:lastModifiedBy>Mary Jane Nirdlinger</cp:lastModifiedBy>
  <cp:revision>19</cp:revision>
  <cp:lastPrinted>2011-09-09T19:29:11Z</cp:lastPrinted>
  <dcterms:created xsi:type="dcterms:W3CDTF">2010-09-29T00:42:40Z</dcterms:created>
  <dcterms:modified xsi:type="dcterms:W3CDTF">2011-09-13T20:55:43Z</dcterms:modified>
</cp:coreProperties>
</file>