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charts/chart20.xml" ContentType="application/vnd.openxmlformats-officedocument.drawingml.chart+xml"/>
  <Override PartName="/ppt/drawings/drawing8.xml" ContentType="application/vnd.openxmlformats-officedocument.drawingml.chartshapes+xml"/>
  <Override PartName="/ppt/charts/chart21.xml" ContentType="application/vnd.openxmlformats-officedocument.drawingml.chart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handoutMasterIdLst>
    <p:handoutMasterId r:id="rId49"/>
  </p:handoutMasterIdLst>
  <p:sldIdLst>
    <p:sldId id="319" r:id="rId2"/>
    <p:sldId id="261" r:id="rId3"/>
    <p:sldId id="343" r:id="rId4"/>
    <p:sldId id="259" r:id="rId5"/>
    <p:sldId id="265" r:id="rId6"/>
    <p:sldId id="264" r:id="rId7"/>
    <p:sldId id="266" r:id="rId8"/>
    <p:sldId id="260" r:id="rId9"/>
    <p:sldId id="323" r:id="rId10"/>
    <p:sldId id="322" r:id="rId11"/>
    <p:sldId id="321" r:id="rId12"/>
    <p:sldId id="350" r:id="rId13"/>
    <p:sldId id="267" r:id="rId14"/>
    <p:sldId id="310" r:id="rId15"/>
    <p:sldId id="269" r:id="rId16"/>
    <p:sldId id="298" r:id="rId17"/>
    <p:sldId id="352" r:id="rId18"/>
    <p:sldId id="340" r:id="rId19"/>
    <p:sldId id="272" r:id="rId20"/>
    <p:sldId id="312" r:id="rId21"/>
    <p:sldId id="351" r:id="rId22"/>
    <p:sldId id="314" r:id="rId23"/>
    <p:sldId id="276" r:id="rId24"/>
    <p:sldId id="277" r:id="rId25"/>
    <p:sldId id="353" r:id="rId26"/>
    <p:sldId id="278" r:id="rId27"/>
    <p:sldId id="324" r:id="rId28"/>
    <p:sldId id="280" r:id="rId29"/>
    <p:sldId id="303" r:id="rId30"/>
    <p:sldId id="354" r:id="rId31"/>
    <p:sldId id="281" r:id="rId32"/>
    <p:sldId id="282" r:id="rId33"/>
    <p:sldId id="355" r:id="rId34"/>
    <p:sldId id="284" r:id="rId35"/>
    <p:sldId id="356" r:id="rId36"/>
    <p:sldId id="286" r:id="rId37"/>
    <p:sldId id="316" r:id="rId38"/>
    <p:sldId id="357" r:id="rId39"/>
    <p:sldId id="289" r:id="rId40"/>
    <p:sldId id="358" r:id="rId41"/>
    <p:sldId id="338" r:id="rId42"/>
    <p:sldId id="293" r:id="rId43"/>
    <p:sldId id="294" r:id="rId44"/>
    <p:sldId id="302" r:id="rId45"/>
    <p:sldId id="296" r:id="rId46"/>
    <p:sldId id="295" r:id="rId47"/>
    <p:sldId id="301" r:id="rId48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529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6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MAPS\Chapel%20Hill%202015\Powerpint%20Graphs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3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../embeddings/oleObject7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rebuchet MS" panose="020B0603020202020204" pitchFamily="34" charset="0"/>
              </a:defRPr>
            </a:pPr>
            <a:r>
              <a:rPr lang="en-US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Overall Participation</a:t>
            </a:r>
          </a:p>
        </c:rich>
      </c:tx>
      <c:layout>
        <c:manualLayout>
          <c:xMode val="edge"/>
          <c:yMode val="edge"/>
          <c:x val="0.20002852904256532"/>
          <c:y val="2.0865936358894107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Sheet1!$A$22:$A$23</c:f>
              <c:strCache>
                <c:ptCount val="2"/>
                <c:pt idx="0">
                  <c:v>Participants</c:v>
                </c:pt>
                <c:pt idx="1">
                  <c:v>Non-Participants</c:v>
                </c:pt>
              </c:strCache>
            </c:strRef>
          </c:cat>
          <c:val>
            <c:numRef>
              <c:f>Sheet1!$B$22:$B$23</c:f>
              <c:numCache>
                <c:formatCode>0</c:formatCode>
                <c:ptCount val="2"/>
                <c:pt idx="0">
                  <c:v>467</c:v>
                </c:pt>
                <c:pt idx="1">
                  <c:v>461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610323309128688"/>
          <c:y val="0.40882284080687098"/>
          <c:w val="0.40389676690871307"/>
          <c:h val="0.35045572355098803"/>
        </c:manualLayout>
      </c:layout>
      <c:overlay val="0"/>
      <c:txPr>
        <a:bodyPr/>
        <a:lstStyle/>
        <a:p>
          <a:pPr>
            <a:defRPr sz="1200">
              <a:latin typeface="Trebuchet MS" panose="020B0603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430946131733535"/>
          <c:y val="0.13071895424836602"/>
          <c:w val="0.56671244219472561"/>
          <c:h val="0.78194751799815876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38095238095238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857142857142929E-2"/>
                  <c:y val="3.4364261168384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8253968253967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809523809523808E-2"/>
                  <c:y val="-3.4364261168384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8095238095238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92063492063492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Sheet1!$A$71:$A$77</c:f>
              <c:strCache>
                <c:ptCount val="7"/>
                <c:pt idx="0">
                  <c:v>Mailings to Home</c:v>
                </c:pt>
                <c:pt idx="1">
                  <c:v>Personal Email</c:v>
                </c:pt>
                <c:pt idx="2">
                  <c:v>Internal Intranet</c:v>
                </c:pt>
                <c:pt idx="3">
                  <c:v>TOWNTalk Newsletter</c:v>
                </c:pt>
                <c:pt idx="4">
                  <c:v>Staff Meetings</c:v>
                </c:pt>
                <c:pt idx="5">
                  <c:v>Town Work Email</c:v>
                </c:pt>
                <c:pt idx="6">
                  <c:v>Verbal Updates from Supervisor</c:v>
                </c:pt>
              </c:strCache>
            </c:strRef>
          </c:cat>
          <c:val>
            <c:numRef>
              <c:f>Sheet1!$B$71:$B$77</c:f>
              <c:numCache>
                <c:formatCode>0.0%</c:formatCode>
                <c:ptCount val="7"/>
                <c:pt idx="0">
                  <c:v>0.20399999999999999</c:v>
                </c:pt>
                <c:pt idx="1">
                  <c:v>0.22500000000000001</c:v>
                </c:pt>
                <c:pt idx="2">
                  <c:v>0.30299999999999999</c:v>
                </c:pt>
                <c:pt idx="3">
                  <c:v>0.42699999999999999</c:v>
                </c:pt>
                <c:pt idx="4">
                  <c:v>0.748</c:v>
                </c:pt>
                <c:pt idx="5">
                  <c:v>0.83799999999999997</c:v>
                </c:pt>
                <c:pt idx="6">
                  <c:v>0.86399999999999999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shape val="cylinder"/>
        <c:axId val="358998272"/>
        <c:axId val="359003368"/>
        <c:axId val="0"/>
      </c:bar3DChart>
      <c:catAx>
        <c:axId val="358998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59003368"/>
        <c:crosses val="autoZero"/>
        <c:auto val="0"/>
        <c:lblAlgn val="ctr"/>
        <c:lblOffset val="100"/>
        <c:noMultiLvlLbl val="0"/>
      </c:catAx>
      <c:valAx>
        <c:axId val="359003368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358998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430946131733535"/>
          <c:y val="0.13071895424836602"/>
          <c:w val="0.56671244219472561"/>
          <c:h val="0.78194751799815876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5574029927655926E-2"/>
                  <c:y val="-3.8759689922482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22802835251623E-2"/>
                  <c:y val="-7.105861064941390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882026777376337E-2"/>
                  <c:y val="-1.937984496124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5360252022367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Sheet1!$A$92:$A$95</c:f>
              <c:strCache>
                <c:ptCount val="4"/>
                <c:pt idx="0">
                  <c:v>Town's Training Program</c:v>
                </c:pt>
                <c:pt idx="1">
                  <c:v>Employe Assistance Program (EAP)</c:v>
                </c:pt>
                <c:pt idx="2">
                  <c:v>Ombuds Office</c:v>
                </c:pt>
                <c:pt idx="3">
                  <c:v>Wellness Clinic</c:v>
                </c:pt>
              </c:strCache>
            </c:strRef>
          </c:cat>
          <c:val>
            <c:numRef>
              <c:f>Sheet1!$B$92:$B$95</c:f>
              <c:numCache>
                <c:formatCode>0.0%</c:formatCode>
                <c:ptCount val="4"/>
                <c:pt idx="0">
                  <c:v>0.67100000000000004</c:v>
                </c:pt>
                <c:pt idx="1">
                  <c:v>0.67500000000000004</c:v>
                </c:pt>
                <c:pt idx="2">
                  <c:v>0.78200000000000003</c:v>
                </c:pt>
                <c:pt idx="3">
                  <c:v>0.92200000000000004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9003760"/>
        <c:axId val="359004152"/>
        <c:axId val="0"/>
      </c:bar3DChart>
      <c:catAx>
        <c:axId val="3590037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9004152"/>
        <c:crosses val="autoZero"/>
        <c:auto val="0"/>
        <c:lblAlgn val="ctr"/>
        <c:lblOffset val="100"/>
        <c:noMultiLvlLbl val="0"/>
      </c:catAx>
      <c:valAx>
        <c:axId val="35900415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359003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>
                <a:solidFill>
                  <a:schemeClr val="accent2"/>
                </a:solidFill>
              </a:rPr>
              <a:t>Likelihood Town Initiatives will Produce Positive Change</a:t>
            </a:r>
          </a:p>
        </c:rich>
      </c:tx>
      <c:layout/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994492675595044"/>
          <c:y val="0.16242089530475357"/>
          <c:w val="0.63719047939520379"/>
          <c:h val="0.74474737532808399"/>
        </c:manualLayout>
      </c:layout>
      <c:bar3DChart>
        <c:barDir val="bar"/>
        <c:grouping val="clustered"/>
        <c:varyColors val="0"/>
        <c:ser>
          <c:idx val="0"/>
          <c:order val="0"/>
          <c:tx>
            <c:v>2015</c:v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0507084265473527E-2"/>
                  <c:y val="8.2304526748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5070842654735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914243102162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Sheet2!$A$36:$A$38</c:f>
              <c:strCache>
                <c:ptCount val="3"/>
                <c:pt idx="0">
                  <c:v>Ombuds Office</c:v>
                </c:pt>
                <c:pt idx="1">
                  <c:v>Employee Performance Management
and Development System</c:v>
                </c:pt>
                <c:pt idx="2">
                  <c:v>Personnel Policies &amp; Procedures
Improvement Project</c:v>
                </c:pt>
              </c:strCache>
            </c:strRef>
          </c:cat>
          <c:val>
            <c:numRef>
              <c:f>Sheet2!$B$36:$B$38</c:f>
              <c:numCache>
                <c:formatCode>0%</c:formatCode>
                <c:ptCount val="3"/>
                <c:pt idx="0">
                  <c:v>0.52</c:v>
                </c:pt>
                <c:pt idx="1">
                  <c:v>0.54</c:v>
                </c:pt>
                <c:pt idx="2">
                  <c:v>0.61</c:v>
                </c:pt>
              </c:numCache>
            </c:numRef>
          </c:val>
        </c:ser>
        <c:ser>
          <c:idx val="1"/>
          <c:order val="1"/>
          <c:tx>
            <c:v>2013</c:v>
          </c:tx>
          <c:invertIfNegative val="0"/>
          <c:dLbls>
            <c:dLbl>
              <c:idx val="0"/>
              <c:layout>
                <c:manualLayout>
                  <c:x val="1.1185682326621925E-2"/>
                  <c:y val="-4.11522633744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3713646532438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245014245014245E-2"/>
                  <c:y val="1.9607843137254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Sheet2!$A$36:$A$38</c:f>
              <c:strCache>
                <c:ptCount val="3"/>
                <c:pt idx="0">
                  <c:v>Ombuds Office</c:v>
                </c:pt>
                <c:pt idx="1">
                  <c:v>Employee Performance Management
and Development System</c:v>
                </c:pt>
                <c:pt idx="2">
                  <c:v>Personnel Policies &amp; Procedures
Improvement Project</c:v>
                </c:pt>
              </c:strCache>
            </c:strRef>
          </c:cat>
          <c:val>
            <c:numRef>
              <c:f>Sheet2!$C$36:$C$38</c:f>
              <c:numCache>
                <c:formatCode>0%</c:formatCode>
                <c:ptCount val="3"/>
                <c:pt idx="0">
                  <c:v>0.74</c:v>
                </c:pt>
                <c:pt idx="1">
                  <c:v>0.64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8998664"/>
        <c:axId val="358997880"/>
        <c:axId val="0"/>
      </c:bar3DChart>
      <c:catAx>
        <c:axId val="3589986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8997880"/>
        <c:crosses val="autoZero"/>
        <c:auto val="1"/>
        <c:lblAlgn val="ctr"/>
        <c:lblOffset val="100"/>
        <c:noMultiLvlLbl val="0"/>
      </c:catAx>
      <c:valAx>
        <c:axId val="35899788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58998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537642169728781"/>
          <c:y val="0.49961614173228347"/>
          <c:w val="0.10351246719160105"/>
          <c:h val="0.16743438320209975"/>
        </c:manualLayout>
      </c:layout>
      <c:overlay val="0"/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430946131733535"/>
          <c:y val="0.13071895424836602"/>
          <c:w val="0.56671244219472561"/>
          <c:h val="0.78194751799815876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3.6534755335185298E-2"/>
                  <c:y val="-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495478737228709E-2"/>
                  <c:y val="5.9523809523808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274936185696153E-2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Sheet1!$A$136:$A$138</c:f>
              <c:strCache>
                <c:ptCount val="3"/>
                <c:pt idx="0">
                  <c:v>Input actively sought before changes made</c:v>
                </c:pt>
                <c:pt idx="1">
                  <c:v>Well informed as changes are developing</c:v>
                </c:pt>
                <c:pt idx="2">
                  <c:v>Informed only after changes are implemented</c:v>
                </c:pt>
              </c:strCache>
            </c:strRef>
          </c:cat>
          <c:val>
            <c:numRef>
              <c:f>Sheet1!$B$136:$B$138</c:f>
              <c:numCache>
                <c:formatCode>0.0%</c:formatCode>
                <c:ptCount val="3"/>
                <c:pt idx="0">
                  <c:v>0.13500000000000001</c:v>
                </c:pt>
                <c:pt idx="1">
                  <c:v>0.36</c:v>
                </c:pt>
                <c:pt idx="2">
                  <c:v>0.50600000000000001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9000232"/>
        <c:axId val="359002976"/>
        <c:axId val="0"/>
      </c:bar3DChart>
      <c:catAx>
        <c:axId val="359000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59002976"/>
        <c:crosses val="autoZero"/>
        <c:auto val="0"/>
        <c:lblAlgn val="ctr"/>
        <c:lblOffset val="100"/>
        <c:noMultiLvlLbl val="0"/>
      </c:catAx>
      <c:valAx>
        <c:axId val="359002976"/>
        <c:scaling>
          <c:orientation val="minMax"/>
          <c:max val="1"/>
          <c:min val="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359000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1" dirty="0">
                <a:solidFill>
                  <a:schemeClr val="accent2"/>
                </a:solidFill>
                <a:effectLst/>
              </a:rPr>
              <a:t>Percentage of Employees Who Agree Consistently See </a:t>
            </a:r>
            <a:endParaRPr lang="en-US" sz="1600" b="1" dirty="0" smtClean="0">
              <a:solidFill>
                <a:schemeClr val="accent2"/>
              </a:solidFill>
              <a:effectLst/>
            </a:endParaRPr>
          </a:p>
          <a:p>
            <a:pPr>
              <a:defRPr sz="1600"/>
            </a:pPr>
            <a:r>
              <a:rPr lang="en-US" sz="1600" b="1" dirty="0" smtClean="0">
                <a:solidFill>
                  <a:schemeClr val="accent2"/>
                </a:solidFill>
                <a:effectLst/>
              </a:rPr>
              <a:t>the </a:t>
            </a:r>
            <a:r>
              <a:rPr lang="en-US" sz="1600" b="1" dirty="0">
                <a:solidFill>
                  <a:schemeClr val="accent2"/>
                </a:solidFill>
                <a:effectLst/>
              </a:rPr>
              <a:t>Values Exhibited</a:t>
            </a:r>
            <a:r>
              <a:rPr lang="en-US" sz="1600" b="1" baseline="0" dirty="0">
                <a:solidFill>
                  <a:schemeClr val="accent2"/>
                </a:solidFill>
                <a:effectLst/>
              </a:rPr>
              <a:t> </a:t>
            </a:r>
            <a:r>
              <a:rPr lang="en-US" sz="1800" b="1" baseline="0" dirty="0">
                <a:solidFill>
                  <a:schemeClr val="accent2"/>
                </a:solidFill>
                <a:effectLst/>
              </a:rPr>
              <a:t>in</a:t>
            </a:r>
            <a:r>
              <a:rPr lang="en-US" sz="1600" b="1" baseline="0" dirty="0">
                <a:solidFill>
                  <a:schemeClr val="accent2"/>
                </a:solidFill>
                <a:effectLst/>
              </a:rPr>
              <a:t> the Workplace</a:t>
            </a:r>
            <a:endParaRPr lang="en-US" sz="1600" dirty="0">
              <a:solidFill>
                <a:schemeClr val="accent2"/>
              </a:solidFill>
              <a:effectLst/>
            </a:endParaRPr>
          </a:p>
        </c:rich>
      </c:tx>
      <c:layout>
        <c:manualLayout>
          <c:xMode val="edge"/>
          <c:yMode val="edge"/>
          <c:x val="0.14321522309711285"/>
          <c:y val="8.6805555555555559E-3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96278749054673"/>
          <c:y val="0.16242089530475357"/>
          <c:w val="0.73126796120823878"/>
          <c:h val="0.74474737532808399"/>
        </c:manualLayout>
      </c:layout>
      <c:bar3DChart>
        <c:barDir val="bar"/>
        <c:grouping val="clustered"/>
        <c:varyColors val="0"/>
        <c:ser>
          <c:idx val="0"/>
          <c:order val="0"/>
          <c:tx>
            <c:v>2015</c:v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1.6442199775533108E-2"/>
                  <c:y val="1.2731291051305153E-2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latin typeface="+mn-lt"/>
                      </a:rPr>
                      <a:t>44%</a:t>
                    </a:r>
                    <a:endParaRPr lang="en-US" sz="10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424990647212869E-2"/>
                  <c:y val="4.1459369817578775E-3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latin typeface="+mn-lt"/>
                      </a:rPr>
                      <a:t>44%</a:t>
                    </a:r>
                    <a:endParaRPr lang="en-US" sz="10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444444444444445E-2"/>
                  <c:y val="1.30208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887005649717515E-3"/>
                  <c:y val="-5.681818181818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382334623426309E-2"/>
                  <c:y val="7.3390897160582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1111111111112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Sheet2!$A$52:$A$58</c:f>
              <c:strCache>
                <c:ptCount val="7"/>
                <c:pt idx="0">
                  <c:v>Responsibility</c:v>
                </c:pt>
                <c:pt idx="1">
                  <c:v>Equity</c:v>
                </c:pt>
                <c:pt idx="2">
                  <c:v>Communications</c:v>
                </c:pt>
                <c:pt idx="3">
                  <c:v>Ethics</c:v>
                </c:pt>
                <c:pt idx="4">
                  <c:v>Teamwork</c:v>
                </c:pt>
                <c:pt idx="5">
                  <c:v>Professional</c:v>
                </c:pt>
                <c:pt idx="6">
                  <c:v>Safety</c:v>
                </c:pt>
              </c:strCache>
            </c:strRef>
          </c:cat>
          <c:val>
            <c:numRef>
              <c:f>Sheet2!$B$52:$B$58</c:f>
              <c:numCache>
                <c:formatCode>0%</c:formatCode>
                <c:ptCount val="7"/>
                <c:pt idx="0">
                  <c:v>0.44</c:v>
                </c:pt>
                <c:pt idx="1">
                  <c:v>0.44</c:v>
                </c:pt>
                <c:pt idx="2">
                  <c:v>0.49</c:v>
                </c:pt>
                <c:pt idx="3">
                  <c:v>0.65</c:v>
                </c:pt>
                <c:pt idx="4">
                  <c:v>0.67</c:v>
                </c:pt>
                <c:pt idx="5">
                  <c:v>0.69</c:v>
                </c:pt>
                <c:pt idx="6">
                  <c:v>0.84</c:v>
                </c:pt>
              </c:numCache>
            </c:numRef>
          </c:val>
        </c:ser>
        <c:ser>
          <c:idx val="1"/>
          <c:order val="1"/>
          <c:tx>
            <c:v>2013</c:v>
          </c:tx>
          <c:invertIfNegative val="0"/>
          <c:dLbls>
            <c:dLbl>
              <c:idx val="0"/>
              <c:layout>
                <c:manualLayout>
                  <c:x val="7.48222970445192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3527871305649091E-3"/>
                  <c:y val="-1.658374792703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6116722783389446E-3"/>
                  <c:y val="-1.6584074378762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7411148522259632E-3"/>
                  <c:y val="-1.658374792703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6116722783389446E-3"/>
                  <c:y val="-1.2437810945273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6116722783389446E-3"/>
                  <c:y val="-1.2437810945273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6116722783389446E-3"/>
                  <c:y val="-8.2918739635157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Sheet2!$A$52:$A$58</c:f>
              <c:strCache>
                <c:ptCount val="7"/>
                <c:pt idx="0">
                  <c:v>Responsibility</c:v>
                </c:pt>
                <c:pt idx="1">
                  <c:v>Equity</c:v>
                </c:pt>
                <c:pt idx="2">
                  <c:v>Communications</c:v>
                </c:pt>
                <c:pt idx="3">
                  <c:v>Ethics</c:v>
                </c:pt>
                <c:pt idx="4">
                  <c:v>Teamwork</c:v>
                </c:pt>
                <c:pt idx="5">
                  <c:v>Professional</c:v>
                </c:pt>
                <c:pt idx="6">
                  <c:v>Safety</c:v>
                </c:pt>
              </c:strCache>
            </c:strRef>
          </c:cat>
          <c:val>
            <c:numRef>
              <c:f>Sheet2!$C$52:$C$58</c:f>
              <c:numCache>
                <c:formatCode>0%</c:formatCode>
                <c:ptCount val="7"/>
                <c:pt idx="0">
                  <c:v>0.57999999999999996</c:v>
                </c:pt>
                <c:pt idx="1">
                  <c:v>0.41</c:v>
                </c:pt>
                <c:pt idx="2">
                  <c:v>0.45</c:v>
                </c:pt>
                <c:pt idx="3">
                  <c:v>0.55000000000000004</c:v>
                </c:pt>
                <c:pt idx="4">
                  <c:v>0.61</c:v>
                </c:pt>
                <c:pt idx="5">
                  <c:v>0.63</c:v>
                </c:pt>
                <c:pt idx="6">
                  <c:v>0.76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9002192"/>
        <c:axId val="359001016"/>
        <c:axId val="0"/>
      </c:bar3DChart>
      <c:catAx>
        <c:axId val="359002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59001016"/>
        <c:crosses val="autoZero"/>
        <c:auto val="1"/>
        <c:lblAlgn val="ctr"/>
        <c:lblOffset val="100"/>
        <c:noMultiLvlLbl val="0"/>
      </c:catAx>
      <c:valAx>
        <c:axId val="35900101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59002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537642169728781"/>
          <c:y val="0.49961614173228347"/>
          <c:w val="0.10351246719160105"/>
          <c:h val="0.16743438320209975"/>
        </c:manualLayout>
      </c:layout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1">
                <a:solidFill>
                  <a:schemeClr val="accent2"/>
                </a:solidFill>
                <a:effectLst/>
              </a:rPr>
              <a:t>Decision Making</a:t>
            </a:r>
            <a:r>
              <a:rPr lang="en-US" sz="1400" b="1" baseline="0">
                <a:solidFill>
                  <a:schemeClr val="accent2"/>
                </a:solidFill>
                <a:effectLst/>
              </a:rPr>
              <a:t> in the Workplace</a:t>
            </a:r>
            <a:endParaRPr lang="en-US" sz="1400">
              <a:solidFill>
                <a:schemeClr val="accent2"/>
              </a:solidFill>
              <a:effectLst/>
            </a:endParaRPr>
          </a:p>
        </c:rich>
      </c:tx>
      <c:layout>
        <c:manualLayout>
          <c:xMode val="edge"/>
          <c:yMode val="edge"/>
          <c:x val="0.32118132479202816"/>
          <c:y val="2.1938081603435935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808143155834333"/>
          <c:y val="0.16242089530475357"/>
          <c:w val="0.69030750923083772"/>
          <c:h val="0.74474737532808399"/>
        </c:manualLayout>
      </c:layout>
      <c:bar3DChart>
        <c:barDir val="bar"/>
        <c:grouping val="clustered"/>
        <c:varyColors val="0"/>
        <c:ser>
          <c:idx val="0"/>
          <c:order val="0"/>
          <c:tx>
            <c:v>2015</c:v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444444444444445E-2"/>
                  <c:y val="-3.8580246913580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Sheet2!$A$69:$A$71</c:f>
              <c:strCache>
                <c:ptCount val="3"/>
                <c:pt idx="0">
                  <c:v>Employees wanting to make
their own decision in
workplace would
be valued</c:v>
                </c:pt>
                <c:pt idx="1">
                  <c:v>I am given opportunity to contribute to
decision about workplace</c:v>
                </c:pt>
                <c:pt idx="2">
                  <c:v>I believe I can provide input
 in developing Town rules</c:v>
                </c:pt>
              </c:strCache>
            </c:strRef>
          </c:cat>
          <c:val>
            <c:numRef>
              <c:f>Sheet2!$B$69:$B$71</c:f>
              <c:numCache>
                <c:formatCode>0%</c:formatCode>
                <c:ptCount val="3"/>
                <c:pt idx="0">
                  <c:v>0.41</c:v>
                </c:pt>
                <c:pt idx="1">
                  <c:v>0.45</c:v>
                </c:pt>
                <c:pt idx="2">
                  <c:v>0.46</c:v>
                </c:pt>
              </c:numCache>
            </c:numRef>
          </c:val>
        </c:ser>
        <c:ser>
          <c:idx val="1"/>
          <c:order val="1"/>
          <c:tx>
            <c:v>2013</c:v>
          </c:tx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444444444444445E-2"/>
                  <c:y val="3.8580246913580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Sheet2!$A$69:$A$71</c:f>
              <c:strCache>
                <c:ptCount val="3"/>
                <c:pt idx="0">
                  <c:v>Employees wanting to make
their own decision in
workplace would
be valued</c:v>
                </c:pt>
                <c:pt idx="1">
                  <c:v>I am given opportunity to contribute to
decision about workplace</c:v>
                </c:pt>
                <c:pt idx="2">
                  <c:v>I believe I can provide input
 in developing Town rules</c:v>
                </c:pt>
              </c:strCache>
            </c:strRef>
          </c:cat>
          <c:val>
            <c:numRef>
              <c:f>Sheet2!$C$69:$C$71</c:f>
              <c:numCache>
                <c:formatCode>0%</c:formatCode>
                <c:ptCount val="3"/>
                <c:pt idx="0">
                  <c:v>0.41</c:v>
                </c:pt>
                <c:pt idx="1">
                  <c:v>0.41</c:v>
                </c:pt>
                <c:pt idx="2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1166528"/>
        <c:axId val="361169664"/>
        <c:axId val="0"/>
      </c:bar3DChart>
      <c:catAx>
        <c:axId val="361166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1169664"/>
        <c:crosses val="autoZero"/>
        <c:auto val="1"/>
        <c:lblAlgn val="ctr"/>
        <c:lblOffset val="100"/>
        <c:noMultiLvlLbl val="0"/>
      </c:catAx>
      <c:valAx>
        <c:axId val="361169664"/>
        <c:scaling>
          <c:orientation val="minMax"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61166528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88537642169728781"/>
          <c:y val="0.49961614173228347"/>
          <c:w val="0.10351246719160105"/>
          <c:h val="0.16743438320209975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1">
                <a:solidFill>
                  <a:schemeClr val="accent2"/>
                </a:solidFill>
                <a:effectLst/>
              </a:rPr>
              <a:t>Trust</a:t>
            </a:r>
            <a:r>
              <a:rPr lang="en-US" sz="1400" b="1" baseline="0">
                <a:solidFill>
                  <a:schemeClr val="accent2"/>
                </a:solidFill>
                <a:effectLst/>
              </a:rPr>
              <a:t> in the Workplace (Employees who Agree)</a:t>
            </a:r>
            <a:endParaRPr lang="en-US" sz="1400">
              <a:solidFill>
                <a:schemeClr val="accent2"/>
              </a:solidFill>
              <a:effectLst/>
            </a:endParaRPr>
          </a:p>
        </c:rich>
      </c:tx>
      <c:layout>
        <c:manualLayout>
          <c:xMode val="edge"/>
          <c:yMode val="edge"/>
          <c:x val="0.26185929089372306"/>
          <c:y val="2.2246383446255263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265770274478403"/>
          <c:y val="0.16242089530475357"/>
          <c:w val="0.64228491036078117"/>
          <c:h val="0.74474737532808399"/>
        </c:manualLayout>
      </c:layout>
      <c:bar3DChart>
        <c:barDir val="bar"/>
        <c:grouping val="clustered"/>
        <c:varyColors val="0"/>
        <c:ser>
          <c:idx val="0"/>
          <c:order val="0"/>
          <c:tx>
            <c:v>2015</c:v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8.3333333333333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3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333333333333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333333333333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3333333333333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666666666666666E-2"/>
                  <c:y val="3.38749474271041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Sheet2!$A$83:$A$88</c:f>
              <c:strCache>
                <c:ptCount val="6"/>
                <c:pt idx="0">
                  <c:v>Employees trust supervisor</c:v>
                </c:pt>
                <c:pt idx="1">
                  <c:v>Around here its important to
protct yourself or you will be
blamed for problems</c:v>
                </c:pt>
                <c:pt idx="2">
                  <c:v>Employees are afraid to express
their views to supervisors</c:v>
                </c:pt>
                <c:pt idx="3">
                  <c:v>When supervisors say something
you can believe its true</c:v>
                </c:pt>
                <c:pt idx="4">
                  <c:v>Employees trust supervisors to do
the right thing on their behalf</c:v>
                </c:pt>
                <c:pt idx="5">
                  <c:v>My supervisor trusts me to get the
the work done</c:v>
                </c:pt>
              </c:strCache>
            </c:strRef>
          </c:cat>
          <c:val>
            <c:numRef>
              <c:f>Sheet2!$B$83:$B$88</c:f>
              <c:numCache>
                <c:formatCode>0%</c:formatCode>
                <c:ptCount val="6"/>
                <c:pt idx="0">
                  <c:v>0.38</c:v>
                </c:pt>
                <c:pt idx="1">
                  <c:v>0.42</c:v>
                </c:pt>
                <c:pt idx="2">
                  <c:v>0.44</c:v>
                </c:pt>
                <c:pt idx="3">
                  <c:v>0.46</c:v>
                </c:pt>
                <c:pt idx="4">
                  <c:v>0.5</c:v>
                </c:pt>
                <c:pt idx="5">
                  <c:v>0.76</c:v>
                </c:pt>
              </c:numCache>
            </c:numRef>
          </c:val>
        </c:ser>
        <c:ser>
          <c:idx val="1"/>
          <c:order val="1"/>
          <c:tx>
            <c:v>2013</c:v>
          </c:tx>
          <c:invertIfNegative val="0"/>
          <c:dLbls>
            <c:dLbl>
              <c:idx val="0"/>
              <c:layout>
                <c:manualLayout>
                  <c:x val="8.3333333333333332E-3"/>
                  <c:y val="-7.3909830007390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3332E-3"/>
                  <c:y val="-7.3909830007390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333333333333332E-3"/>
                  <c:y val="-7.3909830007390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333333333333332E-3"/>
                  <c:y val="-7.3909830007390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3333333333333332E-3"/>
                  <c:y val="-7.3909830007390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3333333333333332E-3"/>
                  <c:y val="-7.3909830007390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Sheet2!$A$83:$A$88</c:f>
              <c:strCache>
                <c:ptCount val="6"/>
                <c:pt idx="0">
                  <c:v>Employees trust supervisor</c:v>
                </c:pt>
                <c:pt idx="1">
                  <c:v>Around here its important to
protct yourself or you will be
blamed for problems</c:v>
                </c:pt>
                <c:pt idx="2">
                  <c:v>Employees are afraid to express
their views to supervisors</c:v>
                </c:pt>
                <c:pt idx="3">
                  <c:v>When supervisors say something
you can believe its true</c:v>
                </c:pt>
                <c:pt idx="4">
                  <c:v>Employees trust supervisors to do
the right thing on their behalf</c:v>
                </c:pt>
                <c:pt idx="5">
                  <c:v>My supervisor trusts me to get the
the work done</c:v>
                </c:pt>
              </c:strCache>
            </c:strRef>
          </c:cat>
          <c:val>
            <c:numRef>
              <c:f>Sheet2!$C$83:$C$88</c:f>
              <c:numCache>
                <c:formatCode>0%</c:formatCode>
                <c:ptCount val="6"/>
                <c:pt idx="0">
                  <c:v>0.28000000000000003</c:v>
                </c:pt>
                <c:pt idx="1">
                  <c:v>0.49</c:v>
                </c:pt>
                <c:pt idx="2">
                  <c:v>0.41</c:v>
                </c:pt>
                <c:pt idx="3">
                  <c:v>0.32</c:v>
                </c:pt>
                <c:pt idx="4">
                  <c:v>0.34</c:v>
                </c:pt>
                <c:pt idx="5">
                  <c:v>0.74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1167704"/>
        <c:axId val="361170840"/>
        <c:axId val="0"/>
      </c:bar3DChart>
      <c:catAx>
        <c:axId val="3611677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61170840"/>
        <c:crosses val="autoZero"/>
        <c:auto val="1"/>
        <c:lblAlgn val="ctr"/>
        <c:lblOffset val="100"/>
        <c:noMultiLvlLbl val="0"/>
      </c:catAx>
      <c:valAx>
        <c:axId val="361170840"/>
        <c:scaling>
          <c:orientation val="minMax"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61167704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88537642169728781"/>
          <c:y val="0.49961614173228347"/>
          <c:w val="0.10351246719160105"/>
          <c:h val="0.16743438320209975"/>
        </c:manualLayout>
      </c:layout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53098447439833"/>
          <c:y val="0.14790107422139243"/>
          <c:w val="0.54522331954268433"/>
          <c:h val="0.78194751799815876"/>
        </c:manualLayout>
      </c:layout>
      <c:bar3DChart>
        <c:barDir val="bar"/>
        <c:grouping val="clustered"/>
        <c:varyColors val="0"/>
        <c:ser>
          <c:idx val="0"/>
          <c:order val="0"/>
          <c:tx>
            <c:v>2015</c:v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1.78571428571428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8571428571428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8571428571428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8571428571428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8571428571428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Sheet2!$A$97:$A$101</c:f>
              <c:strCache>
                <c:ptCount val="5"/>
                <c:pt idx="0">
                  <c:v>Employees across departments work
as a Town-wide team.</c:v>
                </c:pt>
                <c:pt idx="1">
                  <c:v>Other Town departments work with our
department to accomplish organizational goals.</c:v>
                </c:pt>
                <c:pt idx="2">
                  <c:v>My department works with other Town
departments to accomplish
organizational goals.</c:v>
                </c:pt>
                <c:pt idx="3">
                  <c:v>My supervisor encourages employees
to work together to solve problems.</c:v>
                </c:pt>
                <c:pt idx="4">
                  <c:v>Employees in my department work
as a team.</c:v>
                </c:pt>
              </c:strCache>
            </c:strRef>
          </c:cat>
          <c:val>
            <c:numRef>
              <c:f>Sheet2!$B$97:$B$101</c:f>
              <c:numCache>
                <c:formatCode>0%</c:formatCode>
                <c:ptCount val="5"/>
                <c:pt idx="0">
                  <c:v>0.46400000000000002</c:v>
                </c:pt>
                <c:pt idx="1">
                  <c:v>0.53900000000000003</c:v>
                </c:pt>
                <c:pt idx="2">
                  <c:v>0.61</c:v>
                </c:pt>
                <c:pt idx="3">
                  <c:v>0.70199999999999996</c:v>
                </c:pt>
                <c:pt idx="4">
                  <c:v>0.746</c:v>
                </c:pt>
              </c:numCache>
            </c:numRef>
          </c:val>
        </c:ser>
        <c:ser>
          <c:idx val="1"/>
          <c:order val="1"/>
          <c:tx>
            <c:v>2013</c:v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8C529"/>
              </a:solidFill>
            </c:spPr>
          </c:dPt>
          <c:dPt>
            <c:idx val="1"/>
            <c:invertIfNegative val="0"/>
            <c:bubble3D val="0"/>
            <c:spPr>
              <a:solidFill>
                <a:srgbClr val="68C529"/>
              </a:solidFill>
            </c:spPr>
          </c:dPt>
          <c:dPt>
            <c:idx val="2"/>
            <c:invertIfNegative val="0"/>
            <c:bubble3D val="0"/>
            <c:spPr>
              <a:solidFill>
                <a:srgbClr val="68C529"/>
              </a:solidFill>
            </c:spPr>
          </c:dPt>
          <c:dPt>
            <c:idx val="3"/>
            <c:invertIfNegative val="0"/>
            <c:bubble3D val="0"/>
            <c:spPr>
              <a:solidFill>
                <a:srgbClr val="68C529"/>
              </a:solidFill>
            </c:spPr>
          </c:dPt>
          <c:dPt>
            <c:idx val="4"/>
            <c:invertIfNegative val="0"/>
            <c:bubble3D val="0"/>
            <c:spPr>
              <a:solidFill>
                <a:srgbClr val="68C529"/>
              </a:solidFill>
            </c:spPr>
          </c:dPt>
          <c:dLbls>
            <c:dLbl>
              <c:idx val="0"/>
              <c:layout>
                <c:manualLayout>
                  <c:x val="1.3888888888888888E-2"/>
                  <c:y val="-1.0309278350515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873015873015945E-2"/>
                  <c:y val="-1.0309278350515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857142857142856E-2"/>
                  <c:y val="-6.8728522336769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888888888888888E-2"/>
                  <c:y val="-1.374570446735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857142857142856E-2"/>
                  <c:y val="-6.8728522336769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Sheet2!$A$97:$A$101</c:f>
              <c:strCache>
                <c:ptCount val="5"/>
                <c:pt idx="0">
                  <c:v>Employees across departments work
as a Town-wide team.</c:v>
                </c:pt>
                <c:pt idx="1">
                  <c:v>Other Town departments work with our
department to accomplish organizational goals.</c:v>
                </c:pt>
                <c:pt idx="2">
                  <c:v>My department works with other Town
departments to accomplish
organizational goals.</c:v>
                </c:pt>
                <c:pt idx="3">
                  <c:v>My supervisor encourages employees
to work together to solve problems.</c:v>
                </c:pt>
                <c:pt idx="4">
                  <c:v>Employees in my department work
as a team.</c:v>
                </c:pt>
              </c:strCache>
            </c:strRef>
          </c:cat>
          <c:val>
            <c:numRef>
              <c:f>Sheet2!$C$97:$C$101</c:f>
              <c:numCache>
                <c:formatCode>0%</c:formatCode>
                <c:ptCount val="5"/>
                <c:pt idx="0">
                  <c:v>0.3</c:v>
                </c:pt>
                <c:pt idx="1">
                  <c:v>0.42</c:v>
                </c:pt>
                <c:pt idx="2">
                  <c:v>0.55000000000000004</c:v>
                </c:pt>
                <c:pt idx="3">
                  <c:v>0.68</c:v>
                </c:pt>
                <c:pt idx="4">
                  <c:v>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1168880"/>
        <c:axId val="361170056"/>
        <c:axId val="0"/>
      </c:bar3DChart>
      <c:catAx>
        <c:axId val="361168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361170056"/>
        <c:crosses val="autoZero"/>
        <c:auto val="0"/>
        <c:lblAlgn val="r"/>
        <c:lblOffset val="100"/>
        <c:noMultiLvlLbl val="0"/>
      </c:catAx>
      <c:valAx>
        <c:axId val="361170056"/>
        <c:scaling>
          <c:orientation val="minMax"/>
          <c:max val="1"/>
          <c:min val="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361168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783788750758625"/>
          <c:y val="0.18106661218002063"/>
          <c:w val="0.56671244219472561"/>
          <c:h val="0.78194751799815876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5"/>
              <c:layout>
                <c:manualLayout>
                  <c:x val="8.2330152617320924E-3"/>
                  <c:y val="-5.6818181818181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Sheet1!$A$180:$A$195</c:f>
              <c:strCache>
                <c:ptCount val="16"/>
                <c:pt idx="0">
                  <c:v>The extent to which my work environment embraces new ideas</c:v>
                </c:pt>
                <c:pt idx="1">
                  <c:v>The monetary compensation I receive for my work with the Town</c:v>
                </c:pt>
                <c:pt idx="2">
                  <c:v>The access I have to new technology</c:v>
                </c:pt>
                <c:pt idx="3">
                  <c:v>The opportunities I have for professional/skills development (training, learning opportunities)</c:v>
                </c:pt>
                <c:pt idx="4">
                  <c:v>My current job classification (title)</c:v>
                </c:pt>
                <c:pt idx="5">
                  <c:v>The verbal recognition that I receive from my supervisor or my co-workers</c:v>
                </c:pt>
                <c:pt idx="6">
                  <c:v>Most of the time I really look forward to coming to work</c:v>
                </c:pt>
                <c:pt idx="7">
                  <c:v>The amount of guidance that I receive from my supervisor throughout a work assignment</c:v>
                </c:pt>
                <c:pt idx="8">
                  <c:v>Non-traditional benefits like flextime and vacation</c:v>
                </c:pt>
                <c:pt idx="9">
                  <c:v>The clarity of expectations that I receive from my supervisor</c:v>
                </c:pt>
                <c:pt idx="10">
                  <c:v>In general, my workplace gets the job done well and has a good time doing it</c:v>
                </c:pt>
                <c:pt idx="11">
                  <c:v>The extent to which my supervisor has high expectations for my work</c:v>
                </c:pt>
                <c:pt idx="12">
                  <c:v>The feeling that I have accomplished worthwhile work</c:v>
                </c:pt>
                <c:pt idx="13">
                  <c:v>The amount of job security I have</c:v>
                </c:pt>
                <c:pt idx="14">
                  <c:v>Traditional benefits, like health insurance and retirement package</c:v>
                </c:pt>
                <c:pt idx="15">
                  <c:v>I value the working relationships I have with those with whom I work</c:v>
                </c:pt>
              </c:strCache>
            </c:strRef>
          </c:cat>
          <c:val>
            <c:numRef>
              <c:f>Sheet1!$B$180:$B$195</c:f>
              <c:numCache>
                <c:formatCode>0.0%</c:formatCode>
                <c:ptCount val="16"/>
                <c:pt idx="0">
                  <c:v>0.47599999999999998</c:v>
                </c:pt>
                <c:pt idx="1">
                  <c:v>0.495</c:v>
                </c:pt>
                <c:pt idx="2">
                  <c:v>0.54900000000000004</c:v>
                </c:pt>
                <c:pt idx="3">
                  <c:v>0.56899999999999995</c:v>
                </c:pt>
                <c:pt idx="4">
                  <c:v>0.57699999999999996</c:v>
                </c:pt>
                <c:pt idx="5">
                  <c:v>0.63200000000000001</c:v>
                </c:pt>
                <c:pt idx="6">
                  <c:v>0.64800000000000002</c:v>
                </c:pt>
                <c:pt idx="7">
                  <c:v>0.66</c:v>
                </c:pt>
                <c:pt idx="8">
                  <c:v>0.66800000000000004</c:v>
                </c:pt>
                <c:pt idx="9">
                  <c:v>0.66800000000000004</c:v>
                </c:pt>
                <c:pt idx="10">
                  <c:v>0.71299999999999997</c:v>
                </c:pt>
                <c:pt idx="11">
                  <c:v>0.72699999999999998</c:v>
                </c:pt>
                <c:pt idx="12">
                  <c:v>0.76500000000000001</c:v>
                </c:pt>
                <c:pt idx="13">
                  <c:v>0.76800000000000002</c:v>
                </c:pt>
                <c:pt idx="14">
                  <c:v>0.79800000000000004</c:v>
                </c:pt>
                <c:pt idx="15">
                  <c:v>0.83499999999999996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1168096"/>
        <c:axId val="361170448"/>
        <c:axId val="0"/>
      </c:bar3DChart>
      <c:catAx>
        <c:axId val="361168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61170448"/>
        <c:crosses val="autoZero"/>
        <c:auto val="0"/>
        <c:lblAlgn val="ctr"/>
        <c:lblOffset val="100"/>
        <c:noMultiLvlLbl val="0"/>
      </c:catAx>
      <c:valAx>
        <c:axId val="361170448"/>
        <c:scaling>
          <c:orientation val="minMax"/>
          <c:max val="1"/>
          <c:min val="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361168096"/>
        <c:crosses val="autoZero"/>
        <c:crossBetween val="between"/>
        <c:majorUnit val="0.2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827771528558931"/>
          <c:y val="0.14790107422139243"/>
          <c:w val="0.50021872265966749"/>
          <c:h val="0.78194751799815876"/>
        </c:manualLayout>
      </c:layout>
      <c:bar3DChart>
        <c:barDir val="bar"/>
        <c:grouping val="clustered"/>
        <c:varyColors val="0"/>
        <c:ser>
          <c:idx val="0"/>
          <c:order val="0"/>
          <c:tx>
            <c:v>2015</c:v>
          </c:tx>
          <c:spPr>
            <a:solidFill>
              <a:srgbClr val="FFD44B"/>
            </a:solidFill>
          </c:spPr>
          <c:invertIfNegative val="0"/>
          <c:dLbls>
            <c:dLbl>
              <c:idx val="0"/>
              <c:layout>
                <c:manualLayout>
                  <c:x val="1.3888888888888888E-2"/>
                  <c:y val="7.716049382716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857142857142856E-2"/>
                  <c:y val="7.716049382716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873015873015872E-2"/>
                  <c:y val="7.716049382716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904761904761904E-2"/>
                  <c:y val="7.7160493827161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904761904761904E-2"/>
                  <c:y val="7.716049382716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523809523809521E-3"/>
                  <c:y val="7.716049382716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9523809523809521E-3"/>
                  <c:y val="7.7160493827160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9523809523809521E-3"/>
                  <c:y val="7.716049382716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Sheet2!$A$112:$A$119</c:f>
              <c:strCache>
                <c:ptCount val="8"/>
                <c:pt idx="0">
                  <c:v>The extent to which my work environment embraces new ideas</c:v>
                </c:pt>
                <c:pt idx="1">
                  <c:v>The monetary compensation I receive for my work with the Town</c:v>
                </c:pt>
                <c:pt idx="2">
                  <c:v>The access I have to new technology</c:v>
                </c:pt>
                <c:pt idx="3">
                  <c:v>The opportunities I have for professional/skills development (training, learning opportunities)</c:v>
                </c:pt>
                <c:pt idx="4">
                  <c:v>The extent to which my supervisor has high expectations for my work</c:v>
                </c:pt>
                <c:pt idx="5">
                  <c:v>The feeling that I have accomplished worthwhile work</c:v>
                </c:pt>
                <c:pt idx="6">
                  <c:v>The amount of job security I have</c:v>
                </c:pt>
                <c:pt idx="7">
                  <c:v>Traditional benefits, like health insurance and retirement package</c:v>
                </c:pt>
              </c:strCache>
            </c:strRef>
          </c:cat>
          <c:val>
            <c:numRef>
              <c:f>Sheet2!$B$112:$B$119</c:f>
              <c:numCache>
                <c:formatCode>0%</c:formatCode>
                <c:ptCount val="8"/>
                <c:pt idx="0">
                  <c:v>0.47599999999999998</c:v>
                </c:pt>
                <c:pt idx="1">
                  <c:v>0.495</c:v>
                </c:pt>
                <c:pt idx="2">
                  <c:v>0.54900000000000004</c:v>
                </c:pt>
                <c:pt idx="3">
                  <c:v>0.56899999999999995</c:v>
                </c:pt>
                <c:pt idx="4">
                  <c:v>0.72699999999999998</c:v>
                </c:pt>
                <c:pt idx="5">
                  <c:v>0.76500000000000001</c:v>
                </c:pt>
                <c:pt idx="6">
                  <c:v>0.76800000000000002</c:v>
                </c:pt>
                <c:pt idx="7">
                  <c:v>0.79800000000000004</c:v>
                </c:pt>
              </c:numCache>
            </c:numRef>
          </c:val>
        </c:ser>
        <c:ser>
          <c:idx val="1"/>
          <c:order val="1"/>
          <c:tx>
            <c:v>2013</c:v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0"/>
              <c:layout>
                <c:manualLayout>
                  <c:x val="2.1825396825396824E-2"/>
                  <c:y val="-1.030912802566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809523809523808E-2"/>
                  <c:y val="-1.030912802566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793650793650792E-2"/>
                  <c:y val="-6.8727520171089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825396825396824E-2"/>
                  <c:y val="-1.3745807815689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9365079365079361E-3"/>
                  <c:y val="-6.8727520171089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93650793650793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9365079365079361E-3"/>
                  <c:y val="3.53648178000555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93650793650793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Sheet2!$A$112:$A$119</c:f>
              <c:strCache>
                <c:ptCount val="8"/>
                <c:pt idx="0">
                  <c:v>The extent to which my work environment embraces new ideas</c:v>
                </c:pt>
                <c:pt idx="1">
                  <c:v>The monetary compensation I receive for my work with the Town</c:v>
                </c:pt>
                <c:pt idx="2">
                  <c:v>The access I have to new technology</c:v>
                </c:pt>
                <c:pt idx="3">
                  <c:v>The opportunities I have for professional/skills development (training, learning opportunities)</c:v>
                </c:pt>
                <c:pt idx="4">
                  <c:v>The extent to which my supervisor has high expectations for my work</c:v>
                </c:pt>
                <c:pt idx="5">
                  <c:v>The feeling that I have accomplished worthwhile work</c:v>
                </c:pt>
                <c:pt idx="6">
                  <c:v>The amount of job security I have</c:v>
                </c:pt>
                <c:pt idx="7">
                  <c:v>Traditional benefits, like health insurance and retirement package</c:v>
                </c:pt>
              </c:strCache>
            </c:strRef>
          </c:cat>
          <c:val>
            <c:numRef>
              <c:f>Sheet2!$C$112:$C$119</c:f>
              <c:numCache>
                <c:formatCode>0%</c:formatCode>
                <c:ptCount val="8"/>
                <c:pt idx="0">
                  <c:v>0.4</c:v>
                </c:pt>
                <c:pt idx="1">
                  <c:v>0.33</c:v>
                </c:pt>
                <c:pt idx="2">
                  <c:v>0.46</c:v>
                </c:pt>
                <c:pt idx="3">
                  <c:v>0.45</c:v>
                </c:pt>
                <c:pt idx="4">
                  <c:v>0.64</c:v>
                </c:pt>
                <c:pt idx="5">
                  <c:v>0.67</c:v>
                </c:pt>
                <c:pt idx="6">
                  <c:v>0.76</c:v>
                </c:pt>
                <c:pt idx="7">
                  <c:v>0.83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1164960"/>
        <c:axId val="361172408"/>
        <c:axId val="0"/>
      </c:bar3DChart>
      <c:catAx>
        <c:axId val="3611649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1172408"/>
        <c:crosses val="autoZero"/>
        <c:auto val="0"/>
        <c:lblAlgn val="r"/>
        <c:lblOffset val="100"/>
        <c:noMultiLvlLbl val="0"/>
      </c:catAx>
      <c:valAx>
        <c:axId val="361172408"/>
        <c:scaling>
          <c:orientation val="minMax"/>
          <c:max val="1"/>
          <c:min val="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361164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rebuchet MS" panose="020B0603020202020204" pitchFamily="34" charset="0"/>
              </a:defRPr>
            </a:pPr>
            <a:r>
              <a:rPr lang="en-US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By Employee Type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Sheet1!$A$25:$A$27</c:f>
              <c:strCache>
                <c:ptCount val="3"/>
                <c:pt idx="0">
                  <c:v>Program Support</c:v>
                </c:pt>
                <c:pt idx="1">
                  <c:v>Unknown</c:v>
                </c:pt>
                <c:pt idx="2">
                  <c:v>Full and Part-Time</c:v>
                </c:pt>
              </c:strCache>
            </c:strRef>
          </c:cat>
          <c:val>
            <c:numRef>
              <c:f>Sheet1!$B$25:$B$27</c:f>
              <c:numCache>
                <c:formatCode>0</c:formatCode>
                <c:ptCount val="3"/>
                <c:pt idx="0">
                  <c:v>62</c:v>
                </c:pt>
                <c:pt idx="1">
                  <c:v>10</c:v>
                </c:pt>
                <c:pt idx="2">
                  <c:v>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>
              <a:latin typeface="Trebuchet MS" panose="020B0603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430946131733535"/>
          <c:y val="0.13071895424836602"/>
          <c:w val="0.48536323584551933"/>
          <c:h val="0.78194751799815876"/>
        </c:manualLayout>
      </c:layout>
      <c:bar3DChart>
        <c:barDir val="bar"/>
        <c:grouping val="clustered"/>
        <c:varyColors val="0"/>
        <c:ser>
          <c:idx val="0"/>
          <c:order val="0"/>
          <c:tx>
            <c:v>2015</c:v>
          </c:tx>
          <c:invertIfNegative val="0"/>
          <c:dLbls>
            <c:dLbl>
              <c:idx val="0"/>
              <c:layout>
                <c:manualLayout>
                  <c:x val="1.78571428571428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8571428571428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8571428571428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8571428571428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Sheet2!$A$125:$A$128</c:f>
              <c:strCache>
                <c:ptCount val="4"/>
                <c:pt idx="0">
                  <c:v>I wouldn't leave the Town right now because I have a sense of obligation to the people in it</c:v>
                </c:pt>
                <c:pt idx="1">
                  <c:v>I often think about myself as an employee of the Town</c:v>
                </c:pt>
                <c:pt idx="2">
                  <c:v>I would be happy to spend the rest of my career with the town</c:v>
                </c:pt>
                <c:pt idx="3">
                  <c:v>All in all, I am satisfied with my job with the Town</c:v>
                </c:pt>
              </c:strCache>
            </c:strRef>
          </c:cat>
          <c:val>
            <c:numRef>
              <c:f>Sheet2!$B$125:$B$128</c:f>
              <c:numCache>
                <c:formatCode>0%</c:formatCode>
                <c:ptCount val="4"/>
                <c:pt idx="0">
                  <c:v>0.498</c:v>
                </c:pt>
                <c:pt idx="1">
                  <c:v>0.67800000000000005</c:v>
                </c:pt>
                <c:pt idx="2">
                  <c:v>0.67900000000000005</c:v>
                </c:pt>
                <c:pt idx="3">
                  <c:v>0.68799999999999994</c:v>
                </c:pt>
              </c:numCache>
            </c:numRef>
          </c:val>
        </c:ser>
        <c:ser>
          <c:idx val="1"/>
          <c:order val="1"/>
          <c:tx>
            <c:v>2013</c:v>
          </c:tx>
          <c:spPr>
            <a:solidFill>
              <a:srgbClr val="68C529"/>
            </a:solidFill>
          </c:spPr>
          <c:invertIfNegative val="0"/>
          <c:dLbls>
            <c:dLbl>
              <c:idx val="0"/>
              <c:layout>
                <c:manualLayout>
                  <c:x val="1.7857142857142856E-2"/>
                  <c:y val="-3.4364261168384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825396825396824E-2"/>
                  <c:y val="-3.4364261168384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76190476190476E-2"/>
                  <c:y val="-3.4364261168384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793650793650792E-2"/>
                  <c:y val="-6.8728522336769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Sheet2!$A$125:$A$128</c:f>
              <c:strCache>
                <c:ptCount val="4"/>
                <c:pt idx="0">
                  <c:v>I wouldn't leave the Town right now because I have a sense of obligation to the people in it</c:v>
                </c:pt>
                <c:pt idx="1">
                  <c:v>I often think about myself as an employee of the Town</c:v>
                </c:pt>
                <c:pt idx="2">
                  <c:v>I would be happy to spend the rest of my career with the town</c:v>
                </c:pt>
                <c:pt idx="3">
                  <c:v>All in all, I am satisfied with my job with the Town</c:v>
                </c:pt>
              </c:strCache>
            </c:strRef>
          </c:cat>
          <c:val>
            <c:numRef>
              <c:f>Sheet2!$C$125:$C$128</c:f>
              <c:numCache>
                <c:formatCode>0%</c:formatCode>
                <c:ptCount val="4"/>
                <c:pt idx="0">
                  <c:v>0.35</c:v>
                </c:pt>
                <c:pt idx="1">
                  <c:v>0.73</c:v>
                </c:pt>
                <c:pt idx="2">
                  <c:v>0.57999999999999996</c:v>
                </c:pt>
                <c:pt idx="3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1171624"/>
        <c:axId val="361172016"/>
        <c:axId val="0"/>
      </c:bar3DChart>
      <c:catAx>
        <c:axId val="361171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1172016"/>
        <c:crosses val="autoZero"/>
        <c:auto val="0"/>
        <c:lblAlgn val="ctr"/>
        <c:lblOffset val="100"/>
        <c:noMultiLvlLbl val="0"/>
      </c:catAx>
      <c:valAx>
        <c:axId val="361172016"/>
        <c:scaling>
          <c:orientation val="minMax"/>
          <c:max val="1"/>
          <c:min val="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361171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827771528558931"/>
          <c:y val="0.14790107422139243"/>
          <c:w val="0.47742672790901136"/>
          <c:h val="0.78194751799815876"/>
        </c:manualLayout>
      </c:layout>
      <c:bar3DChart>
        <c:barDir val="bar"/>
        <c:grouping val="clustered"/>
        <c:varyColors val="0"/>
        <c:ser>
          <c:idx val="0"/>
          <c:order val="0"/>
          <c:tx>
            <c:v>2015</c:v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3809523809523808E-2"/>
                  <c:y val="7.716049382716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809523809523808E-2"/>
                  <c:y val="7.716049382716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809523809523808E-2"/>
                  <c:y val="7.716049382716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809523809523808E-2"/>
                  <c:y val="7.7160493827161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809523809523808E-2"/>
                  <c:y val="7.716049382716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9523809523809521E-3"/>
                  <c:y val="7.716049382716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9523809523809521E-3"/>
                  <c:y val="7.7160493827160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9523809523809521E-3"/>
                  <c:y val="7.716049382716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PowerPoint]Sheet2'!$A$143:$A$146</c:f>
              <c:strCache>
                <c:ptCount val="4"/>
                <c:pt idx="0">
                  <c:v>Each work day seems like it will never end</c:v>
                </c:pt>
                <c:pt idx="1">
                  <c:v>As soon as I find a better job I'll leave the Town</c:v>
                </c:pt>
                <c:pt idx="2">
                  <c:v>I often think about quitting my job</c:v>
                </c:pt>
                <c:pt idx="3">
                  <c:v>I do not feel emotionally attached to the Town</c:v>
                </c:pt>
              </c:strCache>
            </c:strRef>
          </c:cat>
          <c:val>
            <c:numRef>
              <c:f>'[Chart in Microsoft PowerPoint]Sheet2'!$B$143:$B$146</c:f>
              <c:numCache>
                <c:formatCode>0%</c:formatCode>
                <c:ptCount val="4"/>
                <c:pt idx="0">
                  <c:v>0.159</c:v>
                </c:pt>
                <c:pt idx="1">
                  <c:v>0.16900000000000001</c:v>
                </c:pt>
                <c:pt idx="2">
                  <c:v>0.19900000000000001</c:v>
                </c:pt>
                <c:pt idx="3">
                  <c:v>0.27400000000000002</c:v>
                </c:pt>
              </c:numCache>
            </c:numRef>
          </c:val>
        </c:ser>
        <c:ser>
          <c:idx val="1"/>
          <c:order val="1"/>
          <c:tx>
            <c:v>2013</c:v>
          </c:tx>
          <c:spPr>
            <a:solidFill>
              <a:srgbClr val="68C529"/>
            </a:solidFill>
          </c:spPr>
          <c:invertIfNegative val="0"/>
          <c:dLbls>
            <c:dLbl>
              <c:idx val="0"/>
              <c:layout>
                <c:manualLayout>
                  <c:x val="2.1825396825396824E-2"/>
                  <c:y val="-1.030912802566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809523809523808E-2"/>
                  <c:y val="-1.030912802566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793650793650792E-2"/>
                  <c:y val="-6.8727520171089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825396825396824E-2"/>
                  <c:y val="-1.3745807815689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793650793650792E-2"/>
                  <c:y val="-6.8727520171089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93650793650793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9365079365079361E-3"/>
                  <c:y val="3.53648178000555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93650793650793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PowerPoint]Sheet2'!$A$143:$A$146</c:f>
              <c:strCache>
                <c:ptCount val="4"/>
                <c:pt idx="0">
                  <c:v>Each work day seems like it will never end</c:v>
                </c:pt>
                <c:pt idx="1">
                  <c:v>As soon as I find a better job I'll leave the Town</c:v>
                </c:pt>
                <c:pt idx="2">
                  <c:v>I often think about quitting my job</c:v>
                </c:pt>
                <c:pt idx="3">
                  <c:v>I do not feel emotionally attached to the Town</c:v>
                </c:pt>
              </c:strCache>
            </c:strRef>
          </c:cat>
          <c:val>
            <c:numRef>
              <c:f>'[Chart in Microsoft PowerPoint]Sheet2'!$C$143:$C$146</c:f>
              <c:numCache>
                <c:formatCode>0%</c:formatCode>
                <c:ptCount val="4"/>
                <c:pt idx="0">
                  <c:v>0.16</c:v>
                </c:pt>
                <c:pt idx="1">
                  <c:v>0.15</c:v>
                </c:pt>
                <c:pt idx="2">
                  <c:v>0.18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1166920"/>
        <c:axId val="361168488"/>
        <c:axId val="0"/>
      </c:bar3DChart>
      <c:catAx>
        <c:axId val="361166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61168488"/>
        <c:crosses val="autoZero"/>
        <c:auto val="0"/>
        <c:lblAlgn val="r"/>
        <c:lblOffset val="100"/>
        <c:noMultiLvlLbl val="0"/>
      </c:catAx>
      <c:valAx>
        <c:axId val="361168488"/>
        <c:scaling>
          <c:orientation val="minMax"/>
          <c:max val="1"/>
          <c:min val="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361166920"/>
        <c:crosses val="autoZero"/>
        <c:crossBetween val="between"/>
        <c:majorUnit val="0.25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By Employee Gender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Sheet1!$A$33:$A$35</c:f>
              <c:strCache>
                <c:ptCount val="3"/>
                <c:pt idx="0">
                  <c:v>Female</c:v>
                </c:pt>
                <c:pt idx="1">
                  <c:v>Unknown</c:v>
                </c:pt>
                <c:pt idx="2">
                  <c:v>Male</c:v>
                </c:pt>
              </c:strCache>
            </c:strRef>
          </c:cat>
          <c:val>
            <c:numRef>
              <c:f>Sheet1!$B$33:$B$35</c:f>
              <c:numCache>
                <c:formatCode>0</c:formatCode>
                <c:ptCount val="3"/>
                <c:pt idx="0">
                  <c:v>170</c:v>
                </c:pt>
                <c:pt idx="1">
                  <c:v>11</c:v>
                </c:pt>
                <c:pt idx="2">
                  <c:v>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rebuchet MS" panose="020B0603020202020204" pitchFamily="34" charset="0"/>
              </a:defRPr>
            </a:pPr>
            <a:r>
              <a:rPr lang="en-US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By Employee Race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Sheet1!$A$29:$A$31</c:f>
              <c:strCache>
                <c:ptCount val="3"/>
                <c:pt idx="0">
                  <c:v>Black, Asian, Hispanic, Mixed</c:v>
                </c:pt>
                <c:pt idx="1">
                  <c:v>Unknown</c:v>
                </c:pt>
                <c:pt idx="2">
                  <c:v>White</c:v>
                </c:pt>
              </c:strCache>
            </c:strRef>
          </c:cat>
          <c:val>
            <c:numRef>
              <c:f>Sheet1!$B$29:$B$31</c:f>
              <c:numCache>
                <c:formatCode>0</c:formatCode>
                <c:ptCount val="3"/>
                <c:pt idx="0">
                  <c:v>166</c:v>
                </c:pt>
                <c:pt idx="1">
                  <c:v>11</c:v>
                </c:pt>
                <c:pt idx="2">
                  <c:v>290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1200">
              <a:latin typeface="Trebuchet MS" panose="020B0603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By Employee Tenure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Sheet1!$A$37:$A$42</c:f>
              <c:strCache>
                <c:ptCount val="6"/>
                <c:pt idx="0">
                  <c:v>&lt; 2.0 Years</c:v>
                </c:pt>
                <c:pt idx="1">
                  <c:v>2.0 - 4.9 Years</c:v>
                </c:pt>
                <c:pt idx="2">
                  <c:v>5.0 - 9.9 Years</c:v>
                </c:pt>
                <c:pt idx="3">
                  <c:v>10 - 19.9 Years</c:v>
                </c:pt>
                <c:pt idx="4">
                  <c:v>20 + Years</c:v>
                </c:pt>
                <c:pt idx="5">
                  <c:v>Unknown</c:v>
                </c:pt>
              </c:strCache>
            </c:strRef>
          </c:cat>
          <c:val>
            <c:numRef>
              <c:f>Sheet1!$B$37:$B$42</c:f>
              <c:numCache>
                <c:formatCode>0</c:formatCode>
                <c:ptCount val="6"/>
                <c:pt idx="0">
                  <c:v>108</c:v>
                </c:pt>
                <c:pt idx="1">
                  <c:v>61</c:v>
                </c:pt>
                <c:pt idx="2">
                  <c:v>101</c:v>
                </c:pt>
                <c:pt idx="3">
                  <c:v>121</c:v>
                </c:pt>
                <c:pt idx="4">
                  <c:v>66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By</a:t>
            </a:r>
            <a:r>
              <a:rPr lang="en-US" baseline="0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Employee Age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Sheet1!$A$44:$A$48</c:f>
              <c:strCache>
                <c:ptCount val="5"/>
                <c:pt idx="0">
                  <c:v>&lt;30 Years</c:v>
                </c:pt>
                <c:pt idx="1">
                  <c:v>30 -39.9 Years</c:v>
                </c:pt>
                <c:pt idx="2">
                  <c:v>40 - 49.9 Years</c:v>
                </c:pt>
                <c:pt idx="3">
                  <c:v>50+ Years</c:v>
                </c:pt>
                <c:pt idx="4">
                  <c:v>Unknown</c:v>
                </c:pt>
              </c:strCache>
            </c:strRef>
          </c:cat>
          <c:val>
            <c:numRef>
              <c:f>Sheet1!$B$44:$B$48</c:f>
              <c:numCache>
                <c:formatCode>0</c:formatCode>
                <c:ptCount val="5"/>
                <c:pt idx="0">
                  <c:v>42</c:v>
                </c:pt>
                <c:pt idx="1">
                  <c:v>105</c:v>
                </c:pt>
                <c:pt idx="2">
                  <c:v>127</c:v>
                </c:pt>
                <c:pt idx="3">
                  <c:v>183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/>
            </a:pPr>
            <a:r>
              <a:rPr lang="en-US" sz="2200" dirty="0" smtClean="0">
                <a:solidFill>
                  <a:schemeClr val="accent2"/>
                </a:solidFill>
              </a:rPr>
              <a:t>Survey Participation Rates by Department </a:t>
            </a:r>
            <a:r>
              <a:rPr lang="en-US" sz="2200" dirty="0">
                <a:solidFill>
                  <a:schemeClr val="accent2"/>
                </a:solidFill>
              </a:rPr>
              <a:t>2013/2015</a:t>
            </a:r>
          </a:p>
        </c:rich>
      </c:tx>
      <c:layout>
        <c:manualLayout>
          <c:xMode val="edge"/>
          <c:yMode val="edge"/>
          <c:x val="0.19618644067796609"/>
          <c:y val="5.6179775280898875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582154455269363"/>
          <c:y val="0.16242089530475357"/>
          <c:w val="0.69454479736643093"/>
          <c:h val="0.74474737532808399"/>
        </c:manualLayout>
      </c:layout>
      <c:bar3DChart>
        <c:barDir val="bar"/>
        <c:grouping val="clustered"/>
        <c:varyColors val="0"/>
        <c:ser>
          <c:idx val="0"/>
          <c:order val="0"/>
          <c:tx>
            <c:v>2015</c:v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Sheet2!$A$2:$A$11</c:f>
              <c:strCache>
                <c:ptCount val="10"/>
                <c:pt idx="0">
                  <c:v>P&amp;R</c:v>
                </c:pt>
                <c:pt idx="1">
                  <c:v>PW</c:v>
                </c:pt>
                <c:pt idx="2">
                  <c:v>TRANSIT</c:v>
                </c:pt>
                <c:pt idx="3">
                  <c:v>PLNG &amp; SUS</c:v>
                </c:pt>
                <c:pt idx="4">
                  <c:v>FIRE</c:v>
                </c:pt>
                <c:pt idx="5">
                  <c:v>POLICE</c:v>
                </c:pt>
                <c:pt idx="6">
                  <c:v>LIBRARY</c:v>
                </c:pt>
                <c:pt idx="7">
                  <c:v>GENERAL GOVERNMENT</c:v>
                </c:pt>
                <c:pt idx="8">
                  <c:v>HOUSING AND COMMUNITY</c:v>
                </c:pt>
                <c:pt idx="9">
                  <c:v>OVERALL</c:v>
                </c:pt>
              </c:strCache>
            </c:strRef>
          </c:cat>
          <c:val>
            <c:numRef>
              <c:f>Sheet2!$B$2:$B$11</c:f>
              <c:numCache>
                <c:formatCode>0%</c:formatCode>
                <c:ptCount val="10"/>
                <c:pt idx="0">
                  <c:v>0.24019607843137256</c:v>
                </c:pt>
                <c:pt idx="1">
                  <c:v>0.43965517241379309</c:v>
                </c:pt>
                <c:pt idx="2">
                  <c:v>0.52459016393442626</c:v>
                </c:pt>
                <c:pt idx="3">
                  <c:v>0.53846153846153844</c:v>
                </c:pt>
                <c:pt idx="4">
                  <c:v>0.55434782608695654</c:v>
                </c:pt>
                <c:pt idx="5">
                  <c:v>0.55974842767295596</c:v>
                </c:pt>
                <c:pt idx="6">
                  <c:v>0.7678571428571429</c:v>
                </c:pt>
                <c:pt idx="7">
                  <c:v>0.79661016949152541</c:v>
                </c:pt>
                <c:pt idx="8">
                  <c:v>0.8</c:v>
                </c:pt>
                <c:pt idx="9">
                  <c:v>0.5</c:v>
                </c:pt>
              </c:numCache>
            </c:numRef>
          </c:val>
        </c:ser>
        <c:ser>
          <c:idx val="1"/>
          <c:order val="1"/>
          <c:tx>
            <c:v>2013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Sheet2!$A$2:$A$11</c:f>
              <c:strCache>
                <c:ptCount val="10"/>
                <c:pt idx="0">
                  <c:v>P&amp;R</c:v>
                </c:pt>
                <c:pt idx="1">
                  <c:v>PW</c:v>
                </c:pt>
                <c:pt idx="2">
                  <c:v>TRANSIT</c:v>
                </c:pt>
                <c:pt idx="3">
                  <c:v>PLNG &amp; SUS</c:v>
                </c:pt>
                <c:pt idx="4">
                  <c:v>FIRE</c:v>
                </c:pt>
                <c:pt idx="5">
                  <c:v>POLICE</c:v>
                </c:pt>
                <c:pt idx="6">
                  <c:v>LIBRARY</c:v>
                </c:pt>
                <c:pt idx="7">
                  <c:v>GENERAL GOVERNMENT</c:v>
                </c:pt>
                <c:pt idx="8">
                  <c:v>HOUSING AND COMMUNITY</c:v>
                </c:pt>
                <c:pt idx="9">
                  <c:v>OVERALL</c:v>
                </c:pt>
              </c:strCache>
            </c:strRef>
          </c:cat>
          <c:val>
            <c:numRef>
              <c:f>Sheet2!$C$2:$C$11</c:f>
              <c:numCache>
                <c:formatCode>0%</c:formatCode>
                <c:ptCount val="10"/>
                <c:pt idx="0">
                  <c:v>0.66</c:v>
                </c:pt>
                <c:pt idx="1">
                  <c:v>0.64</c:v>
                </c:pt>
                <c:pt idx="2">
                  <c:v>0.39</c:v>
                </c:pt>
                <c:pt idx="3">
                  <c:v>0.94</c:v>
                </c:pt>
                <c:pt idx="4">
                  <c:v>0.76</c:v>
                </c:pt>
                <c:pt idx="5">
                  <c:v>0.59</c:v>
                </c:pt>
                <c:pt idx="6">
                  <c:v>0.53</c:v>
                </c:pt>
                <c:pt idx="7">
                  <c:v>0.84</c:v>
                </c:pt>
                <c:pt idx="8">
                  <c:v>0.5</c:v>
                </c:pt>
                <c:pt idx="9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7986672"/>
        <c:axId val="357987456"/>
        <c:axId val="0"/>
      </c:bar3DChart>
      <c:catAx>
        <c:axId val="3579866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7987456"/>
        <c:crosses val="autoZero"/>
        <c:auto val="1"/>
        <c:lblAlgn val="ctr"/>
        <c:lblOffset val="100"/>
        <c:noMultiLvlLbl val="0"/>
      </c:catAx>
      <c:valAx>
        <c:axId val="3579874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579866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430946131733535"/>
          <c:y val="0.13071895424836602"/>
          <c:w val="0.56671244219472561"/>
          <c:h val="0.78194751799815876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9767441498490263E-2"/>
                  <c:y val="-1.421172212988278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813953198792287E-2"/>
                  <c:y val="-1.421172212988278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767441498490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8139531987923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4031003649557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4961237655595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71317826320249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84496120652576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Sheet1!$A$3:$A$10</c:f>
              <c:strCache>
                <c:ptCount val="8"/>
                <c:pt idx="0">
                  <c:v>Could do better job if more authority</c:v>
                </c:pt>
                <c:pt idx="1">
                  <c:v>Advancement opportunities</c:v>
                </c:pt>
                <c:pt idx="2">
                  <c:v>Own boss in most matters</c:v>
                </c:pt>
                <c:pt idx="3">
                  <c:v>Certain of authority have in job</c:v>
                </c:pt>
                <c:pt idx="4">
                  <c:v>Allowed to work independently</c:v>
                </c:pt>
                <c:pt idx="5">
                  <c:v>Trained to do job</c:v>
                </c:pt>
                <c:pt idx="6">
                  <c:v>Job helps achieve Town Mission and Values</c:v>
                </c:pt>
                <c:pt idx="7">
                  <c:v>Work impacts others and have
opportunity to value others</c:v>
                </c:pt>
              </c:strCache>
            </c:strRef>
          </c:cat>
          <c:val>
            <c:numRef>
              <c:f>Sheet1!$B$3:$B$10</c:f>
              <c:numCache>
                <c:formatCode>0%</c:formatCode>
                <c:ptCount val="8"/>
                <c:pt idx="0">
                  <c:v>0.31</c:v>
                </c:pt>
                <c:pt idx="1">
                  <c:v>0.36</c:v>
                </c:pt>
                <c:pt idx="2">
                  <c:v>0.45</c:v>
                </c:pt>
                <c:pt idx="3">
                  <c:v>0.59</c:v>
                </c:pt>
                <c:pt idx="4">
                  <c:v>0.79</c:v>
                </c:pt>
                <c:pt idx="5">
                  <c:v>0.83</c:v>
                </c:pt>
                <c:pt idx="6">
                  <c:v>0.83</c:v>
                </c:pt>
                <c:pt idx="7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7499128"/>
        <c:axId val="358999840"/>
        <c:axId val="0"/>
      </c:bar3DChart>
      <c:catAx>
        <c:axId val="2974991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8999840"/>
        <c:crosses val="autoZero"/>
        <c:auto val="0"/>
        <c:lblAlgn val="ctr"/>
        <c:lblOffset val="100"/>
        <c:noMultiLvlLbl val="0"/>
      </c:catAx>
      <c:valAx>
        <c:axId val="3589998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97499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>
                <a:solidFill>
                  <a:schemeClr val="accent2"/>
                </a:solidFill>
              </a:rPr>
              <a:t>Top Down Communications</a:t>
            </a:r>
          </a:p>
        </c:rich>
      </c:tx>
      <c:layout/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88641506018645"/>
          <c:y val="0.1411031251907465"/>
          <c:w val="0.69666338582677168"/>
          <c:h val="0.78544512604529082"/>
        </c:manualLayout>
      </c:layout>
      <c:bar3DChart>
        <c:barDir val="bar"/>
        <c:grouping val="clustered"/>
        <c:varyColors val="0"/>
        <c:ser>
          <c:idx val="0"/>
          <c:order val="0"/>
          <c:tx>
            <c:v>2015</c:v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1.9444444444444445E-2"/>
                  <c:y val="-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57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8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77%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Sheet2!$A$19:$A$20</c:f>
              <c:strCache>
                <c:ptCount val="2"/>
                <c:pt idx="0">
                  <c:v>Timely, Complete, Open,
 Adequate, Written</c:v>
                </c:pt>
                <c:pt idx="1">
                  <c:v>Accurate</c:v>
                </c:pt>
              </c:strCache>
            </c:strRef>
          </c:cat>
          <c:val>
            <c:numRef>
              <c:f>Sheet2!$B$19:$B$20</c:f>
              <c:numCache>
                <c:formatCode>0%</c:formatCode>
                <c:ptCount val="2"/>
                <c:pt idx="0">
                  <c:v>0.56999999999999995</c:v>
                </c:pt>
                <c:pt idx="1">
                  <c:v>0.77</c:v>
                </c:pt>
              </c:numCache>
            </c:numRef>
          </c:val>
        </c:ser>
        <c:ser>
          <c:idx val="1"/>
          <c:order val="1"/>
          <c:tx>
            <c:v>2013</c:v>
          </c:tx>
          <c:invertIfNegative val="0"/>
          <c:dLbls>
            <c:dLbl>
              <c:idx val="0"/>
              <c:layout>
                <c:manualLayout>
                  <c:x val="1.9444444444444445E-2"/>
                  <c:y val="-4.6296296296295444E-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37%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444444444444445E-2"/>
                  <c:y val="-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45%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Sheet2!$A$19:$A$20</c:f>
              <c:strCache>
                <c:ptCount val="2"/>
                <c:pt idx="0">
                  <c:v>Timely, Complete, Open,
 Adequate, Written</c:v>
                </c:pt>
                <c:pt idx="1">
                  <c:v>Accurate</c:v>
                </c:pt>
              </c:strCache>
            </c:strRef>
          </c:cat>
          <c:val>
            <c:numRef>
              <c:f>Sheet2!$C$19:$C$20</c:f>
              <c:numCache>
                <c:formatCode>0%</c:formatCode>
                <c:ptCount val="2"/>
                <c:pt idx="0">
                  <c:v>0.37</c:v>
                </c:pt>
                <c:pt idx="1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9000624"/>
        <c:axId val="359001800"/>
        <c:axId val="0"/>
      </c:bar3DChart>
      <c:catAx>
        <c:axId val="359000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59001800"/>
        <c:crosses val="autoZero"/>
        <c:auto val="1"/>
        <c:lblAlgn val="ctr"/>
        <c:lblOffset val="100"/>
        <c:noMultiLvlLbl val="0"/>
      </c:catAx>
      <c:valAx>
        <c:axId val="35900180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59000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537642169728781"/>
          <c:y val="0.49961614173228347"/>
          <c:w val="0.10351246719160105"/>
          <c:h val="0.16743438320209975"/>
        </c:manualLayout>
      </c:layout>
      <c:overlay val="0"/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0.00952</cdr:x>
      <cdr:y>0.0098</cdr:y>
    </cdr:from>
    <cdr:to>
      <cdr:x>0.99167</cdr:x>
      <cdr:y>0.13181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936" y="34276"/>
          <a:ext cx="6286524" cy="426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rgbClr val="C00000"/>
              </a:solidFill>
              <a:latin typeface="Arial Black" panose="020B0A04020102020204" pitchFamily="34" charset="0"/>
            </a:rPr>
            <a:t>Employees </a:t>
          </a:r>
          <a:r>
            <a:rPr lang="en-US" sz="2400" b="1" dirty="0" smtClean="0">
              <a:solidFill>
                <a:srgbClr val="C00000"/>
              </a:solidFill>
              <a:latin typeface="Arial Black" panose="020B0A04020102020204" pitchFamily="34" charset="0"/>
            </a:rPr>
            <a:t>Who </a:t>
          </a:r>
          <a:r>
            <a:rPr lang="en-US" sz="2400" b="1" i="1" dirty="0">
              <a:solidFill>
                <a:srgbClr val="C00000"/>
              </a:solidFill>
              <a:latin typeface="Arial Black" panose="020B0A04020102020204" pitchFamily="34" charset="0"/>
            </a:rPr>
            <a:t>A</a:t>
          </a:r>
          <a:r>
            <a:rPr lang="en-US" sz="2400" b="1" i="1" dirty="0" smtClean="0">
              <a:solidFill>
                <a:srgbClr val="C00000"/>
              </a:solidFill>
              <a:latin typeface="Arial Black" panose="020B0A04020102020204" pitchFamily="34" charset="0"/>
            </a:rPr>
            <a:t>gree</a:t>
          </a:r>
          <a:r>
            <a:rPr lang="en-US" sz="2400" b="1" dirty="0" smtClean="0">
              <a:solidFill>
                <a:srgbClr val="C00000"/>
              </a:solidFill>
              <a:latin typeface="Arial Black" panose="020B0A04020102020204" pitchFamily="34" charset="0"/>
            </a:rPr>
            <a:t> </a:t>
          </a:r>
          <a:r>
            <a:rPr lang="en-US" sz="2200" b="1" dirty="0">
              <a:solidFill>
                <a:srgbClr val="C00000"/>
              </a:solidFill>
              <a:latin typeface="Arial Black" panose="020B0A04020102020204" pitchFamily="34" charset="0"/>
            </a:rPr>
            <a:t>W</a:t>
          </a:r>
          <a:r>
            <a:rPr lang="en-US" sz="2200" b="1" dirty="0" smtClean="0">
              <a:solidFill>
                <a:srgbClr val="C00000"/>
              </a:solidFill>
              <a:latin typeface="Arial Black" panose="020B0A04020102020204" pitchFamily="34" charset="0"/>
            </a:rPr>
            <a:t>ith</a:t>
          </a:r>
          <a:r>
            <a:rPr lang="en-US" sz="2400" b="1" dirty="0" smtClean="0">
              <a:solidFill>
                <a:srgbClr val="C00000"/>
              </a:solidFill>
              <a:latin typeface="Arial Black" panose="020B0A04020102020204" pitchFamily="34" charset="0"/>
            </a:rPr>
            <a:t> Statements </a:t>
          </a:r>
          <a:r>
            <a:rPr lang="en-US" sz="2400" b="1" dirty="0">
              <a:solidFill>
                <a:srgbClr val="C00000"/>
              </a:solidFill>
              <a:latin typeface="Arial Black" panose="020B0A04020102020204" pitchFamily="34" charset="0"/>
            </a:rPr>
            <a:t>A</a:t>
          </a:r>
          <a:r>
            <a:rPr lang="en-US" sz="2400" b="1" dirty="0" smtClean="0">
              <a:solidFill>
                <a:srgbClr val="C00000"/>
              </a:solidFill>
              <a:latin typeface="Arial Black" panose="020B0A04020102020204" pitchFamily="34" charset="0"/>
            </a:rPr>
            <a:t>bout </a:t>
          </a:r>
          <a:r>
            <a:rPr lang="en-US" sz="2400" b="1" dirty="0">
              <a:solidFill>
                <a:srgbClr val="C00000"/>
              </a:solidFill>
              <a:latin typeface="Arial Black" panose="020B0A04020102020204" pitchFamily="34" charset="0"/>
            </a:rPr>
            <a:t>T</a:t>
          </a:r>
          <a:r>
            <a:rPr lang="en-US" sz="2400" b="1" dirty="0" smtClean="0">
              <a:solidFill>
                <a:srgbClr val="C00000"/>
              </a:solidFill>
              <a:latin typeface="Arial Black" panose="020B0A04020102020204" pitchFamily="34" charset="0"/>
            </a:rPr>
            <a:t>heir </a:t>
          </a:r>
          <a:r>
            <a:rPr lang="en-US" sz="2400" b="1" dirty="0">
              <a:solidFill>
                <a:srgbClr val="C00000"/>
              </a:solidFill>
              <a:latin typeface="Arial Black" panose="020B0A04020102020204" pitchFamily="34" charset="0"/>
            </a:rPr>
            <a:t>J</a:t>
          </a:r>
          <a:r>
            <a:rPr lang="en-US" sz="2400" b="1" dirty="0" smtClean="0">
              <a:solidFill>
                <a:srgbClr val="C00000"/>
              </a:solidFill>
              <a:latin typeface="Arial Black" panose="020B0A04020102020204" pitchFamily="34" charset="0"/>
            </a:rPr>
            <a:t>ob</a:t>
          </a:r>
          <a:endParaRPr lang="en-US" sz="2400" b="1" dirty="0">
            <a:solidFill>
              <a:srgbClr val="C0000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0.00952</cdr:x>
      <cdr:y>0.0098</cdr:y>
    </cdr:from>
    <cdr:to>
      <cdr:x>0.99167</cdr:x>
      <cdr:y>0.13181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936" y="34276"/>
          <a:ext cx="6286524" cy="426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rgbClr val="C00000"/>
              </a:solidFill>
            </a:rPr>
            <a:t>Preferred Methods to Receive Work </a:t>
          </a:r>
          <a:r>
            <a:rPr lang="en-US" sz="1800" b="1" dirty="0" smtClean="0">
              <a:solidFill>
                <a:srgbClr val="C00000"/>
              </a:solidFill>
            </a:rPr>
            <a:t>Communications</a:t>
          </a:r>
        </a:p>
        <a:p xmlns:a="http://schemas.openxmlformats.org/drawingml/2006/main">
          <a:pPr algn="ctr"/>
          <a:r>
            <a:rPr lang="en-US" sz="1800" b="1" i="1" dirty="0" smtClean="0">
              <a:solidFill>
                <a:srgbClr val="C00000"/>
              </a:solidFill>
            </a:rPr>
            <a:t>(similar to 2013)</a:t>
          </a:r>
          <a:endParaRPr lang="en-US" sz="1800" b="1" i="1" dirty="0">
            <a:solidFill>
              <a:srgbClr val="C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0.00952</cdr:x>
      <cdr:y>0.0098</cdr:y>
    </cdr:from>
    <cdr:to>
      <cdr:x>0.99167</cdr:x>
      <cdr:y>0.13181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936" y="34276"/>
          <a:ext cx="6286524" cy="426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200" b="1" dirty="0">
              <a:solidFill>
                <a:srgbClr val="C00000"/>
              </a:solidFill>
              <a:latin typeface="Arial Black" panose="020B0A04020102020204" pitchFamily="34" charset="0"/>
            </a:rPr>
            <a:t>Familiarity</a:t>
          </a:r>
          <a:r>
            <a:rPr lang="en-US" sz="2000" b="1" dirty="0">
              <a:solidFill>
                <a:srgbClr val="C00000"/>
              </a:solidFill>
              <a:latin typeface="Arial Black" panose="020B0A04020102020204" pitchFamily="34" charset="0"/>
            </a:rPr>
            <a:t> with Town</a:t>
          </a:r>
          <a:r>
            <a:rPr lang="en-US" sz="2000" b="1" baseline="0" dirty="0">
              <a:solidFill>
                <a:srgbClr val="C00000"/>
              </a:solidFill>
              <a:latin typeface="Arial Black" panose="020B0A04020102020204" pitchFamily="34" charset="0"/>
            </a:rPr>
            <a:t> Wellness Initiatives</a:t>
          </a:r>
          <a:endParaRPr lang="en-US" sz="2000" b="1" dirty="0">
            <a:solidFill>
              <a:srgbClr val="C0000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0.00952</cdr:x>
      <cdr:y>0.0098</cdr:y>
    </cdr:from>
    <cdr:to>
      <cdr:x>0.99167</cdr:x>
      <cdr:y>0.10924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5969" y="62728"/>
          <a:ext cx="9900870" cy="636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rgbClr val="C00000"/>
              </a:solidFill>
              <a:latin typeface="Arial Black" panose="020B0A04020102020204" pitchFamily="34" charset="0"/>
            </a:rPr>
            <a:t>Informed about Major Changes that Impact Employee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0.00952</cdr:x>
      <cdr:y>0.0098</cdr:y>
    </cdr:from>
    <cdr:to>
      <cdr:x>0.99167</cdr:x>
      <cdr:y>0.13181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936" y="34276"/>
          <a:ext cx="6286524" cy="426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rgbClr val="C00000"/>
              </a:solidFill>
            </a:rPr>
            <a:t>Teamwork within and across </a:t>
          </a:r>
          <a:r>
            <a:rPr lang="en-US" sz="1800" b="1" dirty="0" smtClean="0">
              <a:solidFill>
                <a:srgbClr val="C00000"/>
              </a:solidFill>
            </a:rPr>
            <a:t>departments</a:t>
          </a:r>
        </a:p>
        <a:p xmlns:a="http://schemas.openxmlformats.org/drawingml/2006/main">
          <a:pPr algn="ctr"/>
          <a:r>
            <a:rPr lang="en-US" sz="1800" b="1" i="1" dirty="0" smtClean="0">
              <a:solidFill>
                <a:srgbClr val="C00000"/>
              </a:solidFill>
            </a:rPr>
            <a:t>(Employees responding Agree or Strongly Agree)</a:t>
          </a:r>
          <a:endParaRPr lang="en-US" sz="1800" b="1" i="1" dirty="0">
            <a:solidFill>
              <a:srgbClr val="C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0.00952</cdr:x>
      <cdr:y>0.0098</cdr:y>
    </cdr:from>
    <cdr:to>
      <cdr:x>0.99167</cdr:x>
      <cdr:y>0.13181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936" y="34276"/>
          <a:ext cx="6286524" cy="426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rgbClr val="C00000"/>
              </a:solidFill>
              <a:latin typeface="Arial Black" panose="020B0A04020102020204" pitchFamily="34" charset="0"/>
            </a:rPr>
            <a:t>Job Satisfaction with Different Parts of the Employee's Job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0.00952</cdr:x>
      <cdr:y>0.0098</cdr:y>
    </cdr:from>
    <cdr:to>
      <cdr:x>0.99167</cdr:x>
      <cdr:y>0.13181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936" y="34276"/>
          <a:ext cx="6286524" cy="426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>
              <a:solidFill>
                <a:srgbClr val="C00000"/>
              </a:solidFill>
            </a:rPr>
            <a:t>Job Satisfaction with Different Parts of the Employee's Job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0.00952</cdr:x>
      <cdr:y>0.0098</cdr:y>
    </cdr:from>
    <cdr:to>
      <cdr:x>0.99167</cdr:x>
      <cdr:y>0.13181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936" y="34276"/>
          <a:ext cx="6286524" cy="426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rgbClr val="C00000"/>
              </a:solidFill>
            </a:rPr>
            <a:t>Working for the </a:t>
          </a:r>
          <a:r>
            <a:rPr lang="en-US" sz="1800" b="1" dirty="0" smtClean="0">
              <a:solidFill>
                <a:srgbClr val="C00000"/>
              </a:solidFill>
            </a:rPr>
            <a:t>Town</a:t>
          </a:r>
        </a:p>
        <a:p xmlns:a="http://schemas.openxmlformats.org/drawingml/2006/main">
          <a:pPr algn="ctr"/>
          <a:r>
            <a:rPr lang="en-US" sz="1800" b="1" dirty="0" smtClean="0">
              <a:solidFill>
                <a:srgbClr val="C00000"/>
              </a:solidFill>
            </a:rPr>
            <a:t>(Employees</a:t>
          </a:r>
          <a:r>
            <a:rPr lang="en-US" sz="1800" b="1" baseline="0" dirty="0" smtClean="0">
              <a:solidFill>
                <a:srgbClr val="C00000"/>
              </a:solidFill>
            </a:rPr>
            <a:t> responding "Agree" or "Strongly Agree")</a:t>
          </a:r>
        </a:p>
        <a:p xmlns:a="http://schemas.openxmlformats.org/drawingml/2006/main">
          <a:pPr algn="ctr"/>
          <a:endParaRPr lang="en-US" sz="1800" b="1" dirty="0">
            <a:solidFill>
              <a:srgbClr val="C0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0.00952</cdr:x>
      <cdr:y>0.0098</cdr:y>
    </cdr:from>
    <cdr:to>
      <cdr:x>0.99167</cdr:x>
      <cdr:y>0.13181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936" y="34276"/>
          <a:ext cx="6286524" cy="426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>
              <a:solidFill>
                <a:srgbClr val="C00000"/>
              </a:solidFill>
            </a:rPr>
            <a:t>Job Satisfaction with Different Parts of the Employee's Job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7050" cy="46990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1"/>
            <a:ext cx="3067050" cy="46990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D37C259-B24C-4A43-A9D7-54AA01A5FEBF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0140C01-B078-41CA-8B02-1C8331DBB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11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9D69-7254-4D5A-B13F-6AB331696E3C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B539-B199-40E9-AB95-1CE1E42AD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9D69-7254-4D5A-B13F-6AB331696E3C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B539-B199-40E9-AB95-1CE1E42AD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0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9D69-7254-4D5A-B13F-6AB331696E3C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B539-B199-40E9-AB95-1CE1E42ADE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022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9D69-7254-4D5A-B13F-6AB331696E3C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B539-B199-40E9-AB95-1CE1E42AD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1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9D69-7254-4D5A-B13F-6AB331696E3C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B539-B199-40E9-AB95-1CE1E42ADE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8372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9D69-7254-4D5A-B13F-6AB331696E3C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B539-B199-40E9-AB95-1CE1E42AD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40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9D69-7254-4D5A-B13F-6AB331696E3C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B539-B199-40E9-AB95-1CE1E42AD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54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9D69-7254-4D5A-B13F-6AB331696E3C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B539-B199-40E9-AB95-1CE1E42AD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4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9D69-7254-4D5A-B13F-6AB331696E3C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B539-B199-40E9-AB95-1CE1E42AD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7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9D69-7254-4D5A-B13F-6AB331696E3C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B539-B199-40E9-AB95-1CE1E42AD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9D69-7254-4D5A-B13F-6AB331696E3C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B539-B199-40E9-AB95-1CE1E42AD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9D69-7254-4D5A-B13F-6AB331696E3C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B539-B199-40E9-AB95-1CE1E42AD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1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9D69-7254-4D5A-B13F-6AB331696E3C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B539-B199-40E9-AB95-1CE1E42AD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7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9D69-7254-4D5A-B13F-6AB331696E3C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B539-B199-40E9-AB95-1CE1E42AD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9D69-7254-4D5A-B13F-6AB331696E3C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B539-B199-40E9-AB95-1CE1E42AD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9D69-7254-4D5A-B13F-6AB331696E3C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B539-B199-40E9-AB95-1CE1E42AD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0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19D69-7254-4D5A-B13F-6AB331696E3C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17B539-B199-40E9-AB95-1CE1E42AD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0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98" y="1429613"/>
            <a:ext cx="8896972" cy="290008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Employee Engagement</a:t>
            </a:r>
            <a:br>
              <a:rPr lang="en-US" sz="5400" b="1" dirty="0" smtClean="0"/>
            </a:br>
            <a:r>
              <a:rPr lang="en-US" sz="5400" b="1" dirty="0" smtClean="0"/>
              <a:t>Survey 2015</a:t>
            </a:r>
            <a:br>
              <a:rPr lang="en-US" sz="5400" b="1" dirty="0" smtClean="0"/>
            </a:br>
            <a:r>
              <a:rPr lang="en-US" sz="5400" b="1" dirty="0" smtClean="0"/>
              <a:t>Town of Chapel Hill</a:t>
            </a:r>
            <a:endParaRPr lang="en-US" sz="54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58140" y="3985404"/>
            <a:ext cx="8346156" cy="1074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3600" dirty="0" smtClean="0"/>
          </a:p>
          <a:p>
            <a:pPr marL="0" indent="0" algn="r">
              <a:buNone/>
            </a:pPr>
            <a:r>
              <a:rPr lang="en-US" sz="3600" b="1" dirty="0" smtClean="0"/>
              <a:t>Administered By The MAPS Group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70" y="26838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764121" cy="1320800"/>
          </a:xfrm>
        </p:spPr>
        <p:txBody>
          <a:bodyPr/>
          <a:lstStyle/>
          <a:p>
            <a:r>
              <a:rPr lang="en-US" b="1" dirty="0"/>
              <a:t>Participation Demographics (continued)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154731"/>
              </p:ext>
            </p:extLst>
          </p:nvPr>
        </p:nvGraphicFramePr>
        <p:xfrm>
          <a:off x="303288" y="2115239"/>
          <a:ext cx="4444982" cy="415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660628"/>
              </p:ext>
            </p:extLst>
          </p:nvPr>
        </p:nvGraphicFramePr>
        <p:xfrm>
          <a:off x="4726236" y="2299909"/>
          <a:ext cx="4902506" cy="393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39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Participation </a:t>
            </a:r>
            <a:r>
              <a:rPr lang="en-US" sz="3500" b="1" dirty="0" smtClean="0"/>
              <a:t>Demographics (continued)</a:t>
            </a:r>
            <a:endParaRPr lang="en-US" sz="3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133922"/>
              </p:ext>
            </p:extLst>
          </p:nvPr>
        </p:nvGraphicFramePr>
        <p:xfrm>
          <a:off x="292273" y="1697879"/>
          <a:ext cx="4643284" cy="466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28533"/>
              </p:ext>
            </p:extLst>
          </p:nvPr>
        </p:nvGraphicFramePr>
        <p:xfrm>
          <a:off x="5310130" y="1672612"/>
          <a:ext cx="4450814" cy="4595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55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302514"/>
              </p:ext>
            </p:extLst>
          </p:nvPr>
        </p:nvGraphicFramePr>
        <p:xfrm>
          <a:off x="1590675" y="0"/>
          <a:ext cx="89916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49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8492" y="1952625"/>
            <a:ext cx="7766936" cy="1736261"/>
          </a:xfrm>
        </p:spPr>
        <p:txBody>
          <a:bodyPr/>
          <a:lstStyle/>
          <a:p>
            <a:r>
              <a:rPr lang="en-US" b="1" dirty="0" smtClean="0"/>
              <a:t>Employee and the Job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58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271876"/>
              </p:ext>
            </p:extLst>
          </p:nvPr>
        </p:nvGraphicFramePr>
        <p:xfrm>
          <a:off x="152399" y="152400"/>
          <a:ext cx="9637059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55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444" y="2000250"/>
            <a:ext cx="7766936" cy="1764276"/>
          </a:xfrm>
        </p:spPr>
        <p:txBody>
          <a:bodyPr/>
          <a:lstStyle/>
          <a:p>
            <a:pPr algn="ctr"/>
            <a:r>
              <a:rPr lang="en-US" b="1" dirty="0" smtClean="0"/>
              <a:t>Communications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91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03729"/>
            <a:ext cx="8596668" cy="909918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Top Down Communications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075" y="1971674"/>
            <a:ext cx="8369126" cy="3781426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sz="9000" dirty="0" smtClean="0"/>
              <a:t>Accurate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9000" dirty="0"/>
              <a:t>	</a:t>
            </a:r>
            <a:r>
              <a:rPr lang="en-US" sz="9000" dirty="0" smtClean="0"/>
              <a:t>77% agree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9000" dirty="0" smtClean="0"/>
          </a:p>
          <a:p>
            <a:r>
              <a:rPr lang="en-US" sz="9000" dirty="0" smtClean="0"/>
              <a:t>Timely, Complete, Open, Adequate, Written</a:t>
            </a:r>
          </a:p>
          <a:p>
            <a:pPr marL="0" indent="0">
              <a:buNone/>
            </a:pPr>
            <a:r>
              <a:rPr lang="en-US" sz="9000" dirty="0"/>
              <a:t>	</a:t>
            </a:r>
            <a:r>
              <a:rPr lang="en-US" sz="9000" dirty="0" smtClean="0"/>
              <a:t>53% to 60% agree</a:t>
            </a:r>
            <a:endParaRPr lang="en-US" sz="9000" dirty="0"/>
          </a:p>
        </p:txBody>
      </p:sp>
    </p:spTree>
    <p:extLst>
      <p:ext uri="{BB962C8B-B14F-4D97-AF65-F5344CB8AC3E}">
        <p14:creationId xmlns:p14="http://schemas.microsoft.com/office/powerpoint/2010/main" val="28326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592974"/>
              </p:ext>
            </p:extLst>
          </p:nvPr>
        </p:nvGraphicFramePr>
        <p:xfrm>
          <a:off x="1676400" y="152400"/>
          <a:ext cx="8839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875680"/>
              </p:ext>
            </p:extLst>
          </p:nvPr>
        </p:nvGraphicFramePr>
        <p:xfrm>
          <a:off x="1676400" y="152400"/>
          <a:ext cx="8839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62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671" y="2085975"/>
            <a:ext cx="9184341" cy="1964861"/>
          </a:xfrm>
        </p:spPr>
        <p:txBody>
          <a:bodyPr/>
          <a:lstStyle/>
          <a:p>
            <a:pPr algn="ctr"/>
            <a:r>
              <a:rPr lang="en-US" b="1" dirty="0" smtClean="0"/>
              <a:t>Town </a:t>
            </a:r>
            <a:r>
              <a:rPr lang="en-US" b="1" dirty="0"/>
              <a:t>O</a:t>
            </a:r>
            <a:r>
              <a:rPr lang="en-US" b="1" dirty="0" smtClean="0"/>
              <a:t>rganizational Changes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01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676835"/>
            <a:ext cx="8596668" cy="775447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Overview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924051"/>
            <a:ext cx="8596668" cy="2674844"/>
          </a:xfrm>
        </p:spPr>
        <p:txBody>
          <a:bodyPr>
            <a:noAutofit/>
          </a:bodyPr>
          <a:lstStyle/>
          <a:p>
            <a:r>
              <a:rPr lang="en-US" sz="3200" dirty="0" smtClean="0"/>
              <a:t>Purpose</a:t>
            </a:r>
          </a:p>
          <a:p>
            <a:r>
              <a:rPr lang="en-US" sz="3200" dirty="0" smtClean="0"/>
              <a:t>Design and Process</a:t>
            </a:r>
          </a:p>
          <a:p>
            <a:r>
              <a:rPr lang="en-US" sz="3200" dirty="0" smtClean="0"/>
              <a:t>Town-wide Results</a:t>
            </a:r>
          </a:p>
          <a:p>
            <a:r>
              <a:rPr lang="en-US" sz="3200" dirty="0" smtClean="0"/>
              <a:t>Comparisons to 2013</a:t>
            </a:r>
          </a:p>
          <a:p>
            <a:r>
              <a:rPr lang="en-US" sz="3200" dirty="0" smtClean="0"/>
              <a:t>Summary Thoughts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50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421725"/>
              </p:ext>
            </p:extLst>
          </p:nvPr>
        </p:nvGraphicFramePr>
        <p:xfrm>
          <a:off x="152399" y="152400"/>
          <a:ext cx="9435353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29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572657"/>
              </p:ext>
            </p:extLst>
          </p:nvPr>
        </p:nvGraphicFramePr>
        <p:xfrm>
          <a:off x="1676400" y="228600"/>
          <a:ext cx="89154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0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707447"/>
              </p:ext>
            </p:extLst>
          </p:nvPr>
        </p:nvGraphicFramePr>
        <p:xfrm>
          <a:off x="152400" y="228600"/>
          <a:ext cx="1008081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42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251" y="2042584"/>
            <a:ext cx="8480627" cy="1646302"/>
          </a:xfrm>
        </p:spPr>
        <p:txBody>
          <a:bodyPr/>
          <a:lstStyle/>
          <a:p>
            <a:pPr algn="ctr"/>
            <a:r>
              <a:rPr lang="en-US" b="1" dirty="0" smtClean="0"/>
              <a:t>Town Mission and Values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52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18" y="663388"/>
            <a:ext cx="9126084" cy="72165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Mission and Values Understanding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4" y="1914525"/>
            <a:ext cx="8540577" cy="4533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Majority </a:t>
            </a:r>
            <a:r>
              <a:rPr lang="en-US" sz="2400" i="1" dirty="0" smtClean="0"/>
              <a:t>agree</a:t>
            </a:r>
            <a:r>
              <a:rPr lang="en-US" sz="24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Understand how their job helps achieve the Town Mission - </a:t>
            </a:r>
            <a:r>
              <a:rPr lang="en-US" sz="2400" i="1" dirty="0" smtClean="0"/>
              <a:t>78%</a:t>
            </a:r>
            <a:r>
              <a:rPr lang="en-US" sz="24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Understand the RESPECT Values – </a:t>
            </a:r>
            <a:r>
              <a:rPr lang="en-US" sz="2400" i="1" dirty="0" smtClean="0"/>
              <a:t>76%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Believe their attitude at work impacts the Mission - </a:t>
            </a:r>
            <a:r>
              <a:rPr lang="en-US" sz="2400" i="1" dirty="0" smtClean="0"/>
              <a:t>90%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View people service as a priority in the work place – </a:t>
            </a:r>
            <a:r>
              <a:rPr lang="en-US" sz="2400" i="1" dirty="0" smtClean="0"/>
              <a:t>83%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2695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841767"/>
              </p:ext>
            </p:extLst>
          </p:nvPr>
        </p:nvGraphicFramePr>
        <p:xfrm>
          <a:off x="1600200" y="1524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81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75" y="685800"/>
            <a:ext cx="8951273" cy="122368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Percentage of Employees Who </a:t>
            </a:r>
            <a:r>
              <a:rPr lang="en-US" sz="2800" b="1" i="1" dirty="0" smtClean="0"/>
              <a:t>Agree </a:t>
            </a:r>
            <a:r>
              <a:rPr lang="en-US" sz="2800" b="1" dirty="0" smtClean="0"/>
              <a:t>Consistently See the Values </a:t>
            </a:r>
            <a:r>
              <a:rPr lang="en-US" sz="2800" b="1" dirty="0"/>
              <a:t>E</a:t>
            </a:r>
            <a:r>
              <a:rPr lang="en-US" sz="2800" b="1" dirty="0" smtClean="0"/>
              <a:t>xhibited in the Workplace </a:t>
            </a:r>
            <a:endParaRPr lang="en-US" sz="4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160553"/>
              </p:ext>
            </p:extLst>
          </p:nvPr>
        </p:nvGraphicFramePr>
        <p:xfrm>
          <a:off x="691134" y="2066459"/>
          <a:ext cx="859631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8"/>
                <a:gridCol w="2865438"/>
                <a:gridCol w="28654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Often</a:t>
                      </a:r>
                      <a:r>
                        <a:rPr lang="en-US" baseline="0" dirty="0" smtClean="0"/>
                        <a:t> and Always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Sometimes,</a:t>
                      </a:r>
                      <a:r>
                        <a:rPr lang="en-US" baseline="0" dirty="0" smtClean="0"/>
                        <a:t> Often, and Always</a:t>
                      </a:r>
                      <a:endParaRPr lang="en-US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Safety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84%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Professional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93%</a:t>
                      </a:r>
                      <a:endParaRPr lang="en-US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Ethics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91%</a:t>
                      </a:r>
                      <a:endParaRPr lang="en-US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Teamwork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67%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Communications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86%</a:t>
                      </a:r>
                      <a:endParaRPr lang="en-US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Responsibility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Equity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 marL="74751" marR="7475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6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318" y="2404534"/>
            <a:ext cx="8511988" cy="1646302"/>
          </a:xfrm>
        </p:spPr>
        <p:txBody>
          <a:bodyPr/>
          <a:lstStyle/>
          <a:p>
            <a:pPr algn="ctr"/>
            <a:r>
              <a:rPr lang="en-US" b="1" dirty="0" smtClean="0"/>
              <a:t>Decision Making in the Workplace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32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17" y="690282"/>
            <a:ext cx="9318811" cy="1320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Decision Making in the Employee’s Workplace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69" y="2382556"/>
            <a:ext cx="8596668" cy="2094193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I believe that I can influence work  and how is work done.   </a:t>
            </a:r>
            <a:r>
              <a:rPr lang="en-US" sz="3200" i="1" dirty="0" smtClean="0"/>
              <a:t>72% agree</a:t>
            </a:r>
          </a:p>
          <a:p>
            <a:r>
              <a:rPr lang="en-US" sz="3200" dirty="0" smtClean="0"/>
              <a:t>I believe I am respected for who I am and for my contributions to organization.  </a:t>
            </a:r>
            <a:r>
              <a:rPr lang="en-US" sz="3200" i="1" dirty="0" smtClean="0"/>
              <a:t>61% agree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489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6870"/>
            <a:ext cx="8596668" cy="152287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Decision Making in the Employee’s Workplace (continued)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79907"/>
            <a:ext cx="8596668" cy="3844643"/>
          </a:xfrm>
        </p:spPr>
        <p:txBody>
          <a:bodyPr>
            <a:normAutofit/>
          </a:bodyPr>
          <a:lstStyle/>
          <a:p>
            <a:r>
              <a:rPr lang="en-US" sz="2000" dirty="0"/>
              <a:t>My input is sought on how things are </a:t>
            </a:r>
            <a:r>
              <a:rPr lang="en-US" sz="2000" dirty="0" smtClean="0"/>
              <a:t>done. </a:t>
            </a:r>
            <a:r>
              <a:rPr lang="en-US" sz="2000" i="1" dirty="0"/>
              <a:t>52</a:t>
            </a:r>
            <a:r>
              <a:rPr lang="en-US" sz="2000" i="1" dirty="0" smtClean="0"/>
              <a:t>% agree</a:t>
            </a:r>
            <a:endParaRPr lang="en-US" sz="2000" i="1" dirty="0"/>
          </a:p>
          <a:p>
            <a:r>
              <a:rPr lang="en-US" sz="2000" dirty="0"/>
              <a:t>I understand how the mission influences decision for organizational initiatives and town </a:t>
            </a:r>
            <a:r>
              <a:rPr lang="en-US" sz="2000" dirty="0" smtClean="0"/>
              <a:t>resources.  </a:t>
            </a:r>
            <a:r>
              <a:rPr lang="en-US" sz="2000" i="1" dirty="0"/>
              <a:t>49</a:t>
            </a:r>
            <a:r>
              <a:rPr lang="en-US" sz="2000" i="1" dirty="0" smtClean="0"/>
              <a:t>% agree</a:t>
            </a:r>
            <a:endParaRPr lang="en-US" sz="2000" i="1" dirty="0"/>
          </a:p>
          <a:p>
            <a:r>
              <a:rPr lang="en-US" sz="2000" dirty="0"/>
              <a:t>I believe I can provide input in developing Town </a:t>
            </a:r>
            <a:r>
              <a:rPr lang="en-US" sz="2000" dirty="0" smtClean="0"/>
              <a:t>rules. </a:t>
            </a:r>
            <a:r>
              <a:rPr lang="en-US" sz="2000" i="1" dirty="0"/>
              <a:t>46</a:t>
            </a:r>
            <a:r>
              <a:rPr lang="en-US" sz="2000" i="1" dirty="0" smtClean="0"/>
              <a:t>% agree</a:t>
            </a:r>
            <a:endParaRPr lang="en-US" sz="2000" i="1" dirty="0"/>
          </a:p>
          <a:p>
            <a:r>
              <a:rPr lang="en-US" sz="2000" dirty="0"/>
              <a:t>I am given opportunity to contribute to decision about </a:t>
            </a:r>
            <a:r>
              <a:rPr lang="en-US" sz="2000" dirty="0" smtClean="0"/>
              <a:t>workplace. </a:t>
            </a:r>
            <a:r>
              <a:rPr lang="en-US" sz="2000" i="1" dirty="0"/>
              <a:t>45</a:t>
            </a:r>
            <a:r>
              <a:rPr lang="en-US" sz="2000" i="1" dirty="0" smtClean="0"/>
              <a:t>% agree</a:t>
            </a:r>
            <a:endParaRPr lang="en-US" sz="2000" i="1" dirty="0"/>
          </a:p>
          <a:p>
            <a:r>
              <a:rPr lang="en-US" sz="2000" dirty="0"/>
              <a:t>Employees wanting to make their own decision in workplace would be </a:t>
            </a:r>
            <a:r>
              <a:rPr lang="en-US" sz="2000" dirty="0" smtClean="0"/>
              <a:t>valued. </a:t>
            </a:r>
            <a:r>
              <a:rPr lang="en-US" sz="2000" i="1" dirty="0"/>
              <a:t>41</a:t>
            </a:r>
            <a:r>
              <a:rPr lang="en-US" sz="2000" i="1" dirty="0" smtClean="0"/>
              <a:t>% agree</a:t>
            </a:r>
            <a:endParaRPr lang="en-US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30" y="77955"/>
            <a:ext cx="8807985" cy="657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499541"/>
              </p:ext>
            </p:extLst>
          </p:nvPr>
        </p:nvGraphicFramePr>
        <p:xfrm>
          <a:off x="1600200" y="1524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28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242" y="2505076"/>
            <a:ext cx="7766936" cy="1164760"/>
          </a:xfrm>
        </p:spPr>
        <p:txBody>
          <a:bodyPr/>
          <a:lstStyle/>
          <a:p>
            <a:pPr algn="ctr"/>
            <a:r>
              <a:rPr lang="en-US" b="1" dirty="0" smtClean="0"/>
              <a:t>Trust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90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56932"/>
            <a:ext cx="8596668" cy="833718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Trust in the Workplace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5425"/>
            <a:ext cx="8596668" cy="4248149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Other </a:t>
            </a:r>
            <a:r>
              <a:rPr lang="en-US" sz="2400" dirty="0"/>
              <a:t>employees can trust me to do the right thing.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93% agree</a:t>
            </a:r>
          </a:p>
          <a:p>
            <a:pPr marL="0" indent="0">
              <a:buNone/>
            </a:pPr>
            <a:endParaRPr lang="en-US" sz="2800" i="1" dirty="0"/>
          </a:p>
          <a:p>
            <a:r>
              <a:rPr lang="en-US" sz="2400" dirty="0"/>
              <a:t>You can trust employees to do the right thing.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49% agree</a:t>
            </a: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025786"/>
              </p:ext>
            </p:extLst>
          </p:nvPr>
        </p:nvGraphicFramePr>
        <p:xfrm>
          <a:off x="1600200" y="152400"/>
          <a:ext cx="89916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45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392" y="2409826"/>
            <a:ext cx="7766936" cy="1202860"/>
          </a:xfrm>
        </p:spPr>
        <p:txBody>
          <a:bodyPr/>
          <a:lstStyle/>
          <a:p>
            <a:pPr algn="ctr"/>
            <a:r>
              <a:rPr lang="en-US" b="1" dirty="0" smtClean="0"/>
              <a:t>Teamwork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257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622018"/>
              </p:ext>
            </p:extLst>
          </p:nvPr>
        </p:nvGraphicFramePr>
        <p:xfrm>
          <a:off x="1476375" y="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72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017" y="1785409"/>
            <a:ext cx="7766936" cy="1646302"/>
          </a:xfrm>
        </p:spPr>
        <p:txBody>
          <a:bodyPr/>
          <a:lstStyle/>
          <a:p>
            <a:pPr algn="ctr"/>
            <a:r>
              <a:rPr lang="en-US" b="1" dirty="0" smtClean="0"/>
              <a:t>Job Satisfaction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13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132980"/>
              </p:ext>
            </p:extLst>
          </p:nvPr>
        </p:nvGraphicFramePr>
        <p:xfrm>
          <a:off x="0" y="130628"/>
          <a:ext cx="12058022" cy="6651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87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647109"/>
              </p:ext>
            </p:extLst>
          </p:nvPr>
        </p:nvGraphicFramePr>
        <p:xfrm>
          <a:off x="1600200" y="152400"/>
          <a:ext cx="89154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35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129241"/>
          </a:xfrm>
        </p:spPr>
        <p:txBody>
          <a:bodyPr/>
          <a:lstStyle/>
          <a:p>
            <a:r>
              <a:rPr lang="en-US" b="1" dirty="0" smtClean="0"/>
              <a:t>Working for the Town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127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63388"/>
            <a:ext cx="8596668" cy="815788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Survey</a:t>
            </a:r>
            <a:r>
              <a:rPr lang="en-US" sz="4400" b="1" dirty="0" smtClean="0"/>
              <a:t> </a:t>
            </a:r>
            <a:r>
              <a:rPr lang="en-US" sz="5300" b="1" dirty="0" smtClean="0"/>
              <a:t>Purpose</a:t>
            </a:r>
            <a:endParaRPr lang="en-US" sz="5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Employee views on Town as place to work and how organization values its employees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Improvements since 2013 survey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13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711498"/>
              </p:ext>
            </p:extLst>
          </p:nvPr>
        </p:nvGraphicFramePr>
        <p:xfrm>
          <a:off x="1676400" y="152400"/>
          <a:ext cx="87630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28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489723"/>
              </p:ext>
            </p:extLst>
          </p:nvPr>
        </p:nvGraphicFramePr>
        <p:xfrm>
          <a:off x="0" y="90435"/>
          <a:ext cx="12118312" cy="6672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95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1343" y="2371725"/>
            <a:ext cx="8668885" cy="1002836"/>
          </a:xfrm>
        </p:spPr>
        <p:txBody>
          <a:bodyPr/>
          <a:lstStyle/>
          <a:p>
            <a:pPr algn="ctr"/>
            <a:r>
              <a:rPr lang="en-US" b="1" dirty="0" smtClean="0"/>
              <a:t>Improvements Over Time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97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6" y="812896"/>
            <a:ext cx="9112637" cy="1320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Employee </a:t>
            </a:r>
            <a:r>
              <a:rPr lang="en-US" sz="4400" b="1" i="1" dirty="0" smtClean="0"/>
              <a:t>Agree</a:t>
            </a:r>
            <a:r>
              <a:rPr lang="en-US" sz="4400" b="1" dirty="0" smtClean="0"/>
              <a:t> Improvements </a:t>
            </a:r>
            <a:r>
              <a:rPr lang="en-US" sz="4400" b="1" dirty="0"/>
              <a:t>S</a:t>
            </a:r>
            <a:r>
              <a:rPr lang="en-US" sz="4400" b="1" dirty="0" smtClean="0"/>
              <a:t>ince </a:t>
            </a:r>
            <a:r>
              <a:rPr lang="en-US" sz="4400" b="1" dirty="0"/>
              <a:t>L</a:t>
            </a:r>
            <a:r>
              <a:rPr lang="en-US" sz="4400" b="1" dirty="0" smtClean="0"/>
              <a:t>ast </a:t>
            </a:r>
            <a:r>
              <a:rPr lang="en-US" sz="4400" b="1" dirty="0"/>
              <a:t>S</a:t>
            </a:r>
            <a:r>
              <a:rPr lang="en-US" sz="4400" b="1" dirty="0" smtClean="0"/>
              <a:t>urvey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440" y="2133695"/>
            <a:ext cx="8596668" cy="36098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Teamwork within department  </a:t>
            </a:r>
            <a:r>
              <a:rPr lang="en-US" sz="2400" i="1" dirty="0" smtClean="0"/>
              <a:t>42% 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 smtClean="0"/>
              <a:t>Communications Town-wide  </a:t>
            </a:r>
            <a:r>
              <a:rPr lang="en-US" sz="2400" i="1" dirty="0" smtClean="0"/>
              <a:t>37% </a:t>
            </a:r>
          </a:p>
          <a:p>
            <a:pPr marL="0" indent="0">
              <a:buNone/>
            </a:pPr>
            <a:r>
              <a:rPr lang="en-US" sz="2400" dirty="0" smtClean="0"/>
              <a:t>Communications within departments  </a:t>
            </a:r>
            <a:r>
              <a:rPr lang="en-US" sz="2400" i="1" dirty="0" smtClean="0"/>
              <a:t>39% </a:t>
            </a:r>
          </a:p>
          <a:p>
            <a:pPr marL="0" indent="0">
              <a:buNone/>
            </a:pPr>
            <a:r>
              <a:rPr lang="en-US" sz="2400" dirty="0" smtClean="0"/>
              <a:t>Employee reflecting Town values  </a:t>
            </a:r>
            <a:r>
              <a:rPr lang="en-US" sz="2400" i="1" dirty="0" smtClean="0"/>
              <a:t>31% 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 smtClean="0"/>
              <a:t>Teamwork across Town  </a:t>
            </a:r>
            <a:r>
              <a:rPr lang="en-US" sz="2400" i="1" dirty="0" smtClean="0"/>
              <a:t>31% </a:t>
            </a:r>
          </a:p>
          <a:p>
            <a:pPr marL="0" indent="0">
              <a:buNone/>
            </a:pPr>
            <a:r>
              <a:rPr lang="en-US" sz="2400" dirty="0" smtClean="0"/>
              <a:t>Enjoy working for Town more than 2 years ago  </a:t>
            </a:r>
            <a:r>
              <a:rPr lang="en-US" sz="2400" i="1" dirty="0" smtClean="0"/>
              <a:t>33%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17177"/>
            <a:ext cx="8596668" cy="84268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Supervisory/Non-Supervisor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9859"/>
            <a:ext cx="8596668" cy="37741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Generally close scores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No significant difference in opinions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Supervisors more familiar with new programs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Supervisors participate more in decision-making processes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0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17177"/>
            <a:ext cx="8596668" cy="78889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Comparisons to 2013 Survey</a:t>
            </a:r>
            <a:endParaRPr lang="en-US" sz="44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77334" y="1866900"/>
            <a:ext cx="8596668" cy="3905250"/>
          </a:xfrm>
        </p:spPr>
        <p:txBody>
          <a:bodyPr>
            <a:noAutofit/>
          </a:bodyPr>
          <a:lstStyle/>
          <a:p>
            <a:r>
              <a:rPr lang="en-US" sz="2800" dirty="0" smtClean="0"/>
              <a:t>Significant improvement in top down communications</a:t>
            </a:r>
          </a:p>
          <a:p>
            <a:r>
              <a:rPr lang="en-US" sz="2800" dirty="0" smtClean="0"/>
              <a:t>Significant improvement in employee understanding of mission and values</a:t>
            </a:r>
          </a:p>
          <a:p>
            <a:r>
              <a:rPr lang="en-US" sz="2800" dirty="0" smtClean="0"/>
              <a:t>Scores somewhat lower for likelihood new programs will bring change</a:t>
            </a:r>
          </a:p>
          <a:p>
            <a:r>
              <a:rPr lang="en-US" sz="2800" dirty="0" smtClean="0"/>
              <a:t>Empowerment scores slightly better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59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03729"/>
            <a:ext cx="8596668" cy="80234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Summary Thoughts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79907"/>
            <a:ext cx="8596668" cy="378749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Great response rate for a follow up survey; several departments improved participation</a:t>
            </a:r>
          </a:p>
          <a:p>
            <a:endParaRPr lang="en-US" sz="3000" dirty="0" smtClean="0"/>
          </a:p>
          <a:p>
            <a:r>
              <a:rPr lang="en-US" sz="3000" dirty="0" smtClean="0"/>
              <a:t>Areas rated high</a:t>
            </a:r>
          </a:p>
          <a:p>
            <a:pPr marL="0" indent="0" algn="ctr">
              <a:buNone/>
            </a:pPr>
            <a:r>
              <a:rPr lang="en-US" sz="3000" dirty="0" smtClean="0"/>
              <a:t> 	</a:t>
            </a:r>
            <a:r>
              <a:rPr lang="en-US" sz="3000" b="1" dirty="0" smtClean="0"/>
              <a:t>Mission and Values</a:t>
            </a:r>
          </a:p>
          <a:p>
            <a:pPr marL="0" indent="0" algn="ctr">
              <a:buNone/>
            </a:pPr>
            <a:r>
              <a:rPr lang="en-US" sz="3000" b="1" dirty="0"/>
              <a:t>	</a:t>
            </a:r>
            <a:r>
              <a:rPr lang="en-US" sz="3000" b="1" dirty="0" smtClean="0"/>
              <a:t>Teamwork</a:t>
            </a:r>
          </a:p>
          <a:p>
            <a:pPr marL="0" indent="0" algn="ctr">
              <a:buNone/>
            </a:pPr>
            <a:r>
              <a:rPr lang="en-US" sz="3000" b="1" dirty="0"/>
              <a:t>	</a:t>
            </a:r>
            <a:r>
              <a:rPr lang="en-US" sz="3000" b="1" i="1" dirty="0" smtClean="0"/>
              <a:t>Job/Town Satisfaction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03729"/>
            <a:ext cx="8596668" cy="77544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Summary Thoughts (continued)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838324"/>
            <a:ext cx="8933391" cy="3552825"/>
          </a:xfrm>
        </p:spPr>
        <p:txBody>
          <a:bodyPr>
            <a:noAutofit/>
          </a:bodyPr>
          <a:lstStyle/>
          <a:p>
            <a:r>
              <a:rPr lang="en-US" sz="2400" dirty="0" smtClean="0"/>
              <a:t>Areas of future concentration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Continue to focus on </a:t>
            </a:r>
            <a:r>
              <a:rPr lang="en-US" sz="2400" u="sng" dirty="0" smtClean="0"/>
              <a:t>communication</a:t>
            </a:r>
            <a:r>
              <a:rPr lang="en-US" sz="2400" dirty="0" smtClean="0"/>
              <a:t> efforts</a:t>
            </a:r>
          </a:p>
          <a:p>
            <a:pPr marL="0" indent="0">
              <a:buNone/>
            </a:pPr>
            <a:r>
              <a:rPr lang="en-US" sz="2400" dirty="0"/>
              <a:t>	E</a:t>
            </a:r>
            <a:r>
              <a:rPr lang="en-US" sz="2400" dirty="0" smtClean="0"/>
              <a:t>ngage employees early in </a:t>
            </a:r>
            <a:r>
              <a:rPr lang="en-US" sz="2400" u="sng" dirty="0" smtClean="0"/>
              <a:t>decision making</a:t>
            </a:r>
            <a:r>
              <a:rPr lang="en-US" sz="2400" dirty="0" smtClean="0"/>
              <a:t> process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Efforts to improve </a:t>
            </a:r>
            <a:r>
              <a:rPr lang="en-US" sz="2400" u="sng" dirty="0"/>
              <a:t>t</a:t>
            </a:r>
            <a:r>
              <a:rPr lang="en-US" sz="2400" u="sng" dirty="0" smtClean="0"/>
              <a:t>rust</a:t>
            </a:r>
            <a:r>
              <a:rPr lang="en-US" sz="2400" dirty="0" smtClean="0"/>
              <a:t> between employee and supervisor </a:t>
            </a:r>
          </a:p>
          <a:p>
            <a:pPr marL="0" indent="0">
              <a:buNone/>
            </a:pPr>
            <a:r>
              <a:rPr lang="en-US" sz="2400" dirty="0"/>
              <a:t>	M</a:t>
            </a:r>
            <a:r>
              <a:rPr lang="en-US" sz="2400" dirty="0" smtClean="0"/>
              <a:t>ore </a:t>
            </a:r>
            <a:r>
              <a:rPr lang="en-US" sz="2400" u="sng" dirty="0" smtClean="0"/>
              <a:t>advancement opportunities</a:t>
            </a:r>
            <a:r>
              <a:rPr lang="en-US" sz="2400" dirty="0" smtClean="0"/>
              <a:t> noted strongly in comments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/>
              <a:t>M</a:t>
            </a:r>
            <a:r>
              <a:rPr lang="en-US" sz="2400" dirty="0" smtClean="0"/>
              <a:t>aintain </a:t>
            </a:r>
            <a:r>
              <a:rPr lang="en-US" sz="2400" dirty="0" smtClean="0"/>
              <a:t>specific </a:t>
            </a:r>
            <a:r>
              <a:rPr lang="en-US" sz="2400" u="sng" dirty="0" smtClean="0"/>
              <a:t>topic areas rated high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4348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63388"/>
            <a:ext cx="8596668" cy="909918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Design and Process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6302"/>
            <a:ext cx="8596668" cy="388077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Employee and management feedback on 2013 survey</a:t>
            </a:r>
          </a:p>
          <a:p>
            <a:r>
              <a:rPr lang="en-US" sz="2800" dirty="0" smtClean="0"/>
              <a:t>Focus on improvements</a:t>
            </a:r>
          </a:p>
          <a:p>
            <a:r>
              <a:rPr lang="en-US" sz="2800" dirty="0" smtClean="0"/>
              <a:t>Employee identity concealed</a:t>
            </a:r>
          </a:p>
          <a:p>
            <a:r>
              <a:rPr lang="en-US" sz="2800" dirty="0" smtClean="0"/>
              <a:t>Surveys returned directly to The MAPS Group</a:t>
            </a:r>
          </a:p>
          <a:p>
            <a:r>
              <a:rPr lang="en-US" sz="2800" dirty="0" smtClean="0"/>
              <a:t>Internet survey (80%) and paper survey (20%)</a:t>
            </a:r>
          </a:p>
          <a:p>
            <a:r>
              <a:rPr lang="en-US" sz="2800" dirty="0" smtClean="0"/>
              <a:t>Employees completed May – June 2015</a:t>
            </a:r>
          </a:p>
          <a:p>
            <a:r>
              <a:rPr lang="en-US" sz="2800" dirty="0" smtClean="0"/>
              <a:t>Promotion efforts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59" y="495299"/>
            <a:ext cx="8596668" cy="8146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Topic Areas</a:t>
            </a:r>
            <a:endParaRPr lang="en-US" sz="4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151369"/>
              </p:ext>
            </p:extLst>
          </p:nvPr>
        </p:nvGraphicFramePr>
        <p:xfrm>
          <a:off x="542925" y="1214717"/>
          <a:ext cx="8518365" cy="441007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299668"/>
                <a:gridCol w="4218697"/>
              </a:tblGrid>
              <a:tr h="744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Employee</a:t>
                      </a:r>
                      <a:r>
                        <a:rPr lang="en-US" baseline="0" dirty="0" smtClean="0"/>
                        <a:t> and the Jo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Teamwork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14332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Employee and the Job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Communications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Teamwork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Trust</a:t>
                      </a:r>
                    </a:p>
                  </a:txBody>
                  <a:tcPr>
                    <a:noFill/>
                  </a:tcPr>
                </a:tc>
              </a:tr>
              <a:tr h="744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Organizational Changes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Job Satisfaction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  <a:tr h="744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Mission and Values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Employee and the Town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  <a:tr h="744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Decision Making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Improvements Over Time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1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6592" y="2047874"/>
            <a:ext cx="7766936" cy="1564811"/>
          </a:xfrm>
        </p:spPr>
        <p:txBody>
          <a:bodyPr/>
          <a:lstStyle/>
          <a:p>
            <a:pPr algn="ctr"/>
            <a:r>
              <a:rPr lang="en-US" b="1" dirty="0" smtClean="0"/>
              <a:t>Town-wide Results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09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17177"/>
            <a:ext cx="8596668" cy="802341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Participation Demographics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337758"/>
            <a:ext cx="8596668" cy="8623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smtClean="0"/>
              <a:t>50% participation rate</a:t>
            </a:r>
          </a:p>
          <a:p>
            <a:endParaRPr lang="en-US" sz="12800" dirty="0"/>
          </a:p>
          <a:p>
            <a:pPr marL="0" indent="0">
              <a:buNone/>
            </a:pPr>
            <a:r>
              <a:rPr lang="en-US" sz="12800" dirty="0" smtClean="0"/>
              <a:t>467 participants out of 928 employees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20054" cy="1320800"/>
          </a:xfrm>
        </p:spPr>
        <p:txBody>
          <a:bodyPr/>
          <a:lstStyle/>
          <a:p>
            <a:r>
              <a:rPr lang="en-US" b="1" dirty="0"/>
              <a:t>Participation Demographics (continued)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264574"/>
              </p:ext>
            </p:extLst>
          </p:nvPr>
        </p:nvGraphicFramePr>
        <p:xfrm>
          <a:off x="198304" y="2160588"/>
          <a:ext cx="4792337" cy="427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942594"/>
              </p:ext>
            </p:extLst>
          </p:nvPr>
        </p:nvGraphicFramePr>
        <p:xfrm>
          <a:off x="5001658" y="2126256"/>
          <a:ext cx="4825387" cy="430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63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1512</TotalTime>
  <Words>801</Words>
  <Application>Microsoft Office PowerPoint</Application>
  <PresentationFormat>Widescreen</PresentationFormat>
  <Paragraphs>275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Arial Black</vt:lpstr>
      <vt:lpstr>Calibri</vt:lpstr>
      <vt:lpstr>Trebuchet MS</vt:lpstr>
      <vt:lpstr>Wingdings</vt:lpstr>
      <vt:lpstr>Wingdings 3</vt:lpstr>
      <vt:lpstr>Facet</vt:lpstr>
      <vt:lpstr>Employee Engagement Survey 2015 Town of Chapel Hill</vt:lpstr>
      <vt:lpstr>Overview</vt:lpstr>
      <vt:lpstr>PowerPoint Presentation</vt:lpstr>
      <vt:lpstr>Survey Purpose</vt:lpstr>
      <vt:lpstr>Design and Process</vt:lpstr>
      <vt:lpstr>Topic Areas</vt:lpstr>
      <vt:lpstr>Town-wide Results</vt:lpstr>
      <vt:lpstr>Participation Demographics</vt:lpstr>
      <vt:lpstr>Participation Demographics (continued)</vt:lpstr>
      <vt:lpstr>Participation Demographics (continued)</vt:lpstr>
      <vt:lpstr>Participation Demographics (continued)</vt:lpstr>
      <vt:lpstr>PowerPoint Presentation</vt:lpstr>
      <vt:lpstr>Employee and the Job</vt:lpstr>
      <vt:lpstr>PowerPoint Presentation</vt:lpstr>
      <vt:lpstr>Communications</vt:lpstr>
      <vt:lpstr>Top Down Communications</vt:lpstr>
      <vt:lpstr>PowerPoint Presentation</vt:lpstr>
      <vt:lpstr>PowerPoint Presentation</vt:lpstr>
      <vt:lpstr>Town Organizational Changes</vt:lpstr>
      <vt:lpstr>PowerPoint Presentation</vt:lpstr>
      <vt:lpstr>PowerPoint Presentation</vt:lpstr>
      <vt:lpstr>PowerPoint Presentation</vt:lpstr>
      <vt:lpstr>Town Mission and Values</vt:lpstr>
      <vt:lpstr>Mission and Values Understanding</vt:lpstr>
      <vt:lpstr>PowerPoint Presentation</vt:lpstr>
      <vt:lpstr>Percentage of Employees Who Agree Consistently See the Values Exhibited in the Workplace </vt:lpstr>
      <vt:lpstr>Decision Making in the Workplace</vt:lpstr>
      <vt:lpstr>Decision Making in the Employee’s Workplace</vt:lpstr>
      <vt:lpstr>Decision Making in the Employee’s Workplace (continued)</vt:lpstr>
      <vt:lpstr>PowerPoint Presentation</vt:lpstr>
      <vt:lpstr>Trust</vt:lpstr>
      <vt:lpstr>Trust in the Workplace    </vt:lpstr>
      <vt:lpstr>PowerPoint Presentation</vt:lpstr>
      <vt:lpstr>Teamwork</vt:lpstr>
      <vt:lpstr>PowerPoint Presentation</vt:lpstr>
      <vt:lpstr>Job Satisfaction</vt:lpstr>
      <vt:lpstr>PowerPoint Presentation</vt:lpstr>
      <vt:lpstr>PowerPoint Presentation</vt:lpstr>
      <vt:lpstr>Working for the Town</vt:lpstr>
      <vt:lpstr>PowerPoint Presentation</vt:lpstr>
      <vt:lpstr>PowerPoint Presentation</vt:lpstr>
      <vt:lpstr>Improvements Over Time</vt:lpstr>
      <vt:lpstr>Employee Agree Improvements Since Last Survey</vt:lpstr>
      <vt:lpstr>Supervisory/Non-Supervisor</vt:lpstr>
      <vt:lpstr>Comparisons to 2013 Survey</vt:lpstr>
      <vt:lpstr>Summary Thoughts</vt:lpstr>
      <vt:lpstr>Summary Thoughts (continued)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Valiria Willis</dc:creator>
  <cp:lastModifiedBy>Valiria Willis</cp:lastModifiedBy>
  <cp:revision>176</cp:revision>
  <cp:lastPrinted>2015-07-16T23:01:25Z</cp:lastPrinted>
  <dcterms:created xsi:type="dcterms:W3CDTF">2015-06-27T18:39:48Z</dcterms:created>
  <dcterms:modified xsi:type="dcterms:W3CDTF">2015-08-07T15:54:53Z</dcterms:modified>
</cp:coreProperties>
</file>