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3"/>
  </p:notesMasterIdLst>
  <p:sldIdLst>
    <p:sldId id="256" r:id="rId7"/>
    <p:sldId id="257" r:id="rId8"/>
    <p:sldId id="261" r:id="rId9"/>
    <p:sldId id="259" r:id="rId10"/>
    <p:sldId id="260" r:id="rId11"/>
    <p:sldId id="262" r:id="rId1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Harvey" initials="AH" lastIdx="3" clrIdx="6">
    <p:extLst>
      <p:ext uri="{19B8F6BF-5375-455C-9EA6-DF929625EA0E}">
        <p15:presenceInfo xmlns:p15="http://schemas.microsoft.com/office/powerpoint/2012/main" userId="S-1-5-21-1859792686-958881071-1848903544-2411" providerId="AD"/>
      </p:ext>
    </p:extLst>
  </p:cmAuthor>
  <p:cmAuthor id="1" name="Christina Strauch" initials="CS" lastIdx="9" clrIdx="0">
    <p:extLst>
      <p:ext uri="{19B8F6BF-5375-455C-9EA6-DF929625EA0E}">
        <p15:presenceInfo xmlns:p15="http://schemas.microsoft.com/office/powerpoint/2012/main" userId="S-1-5-21-1859792686-958881071-1848903544-19774" providerId="AD"/>
      </p:ext>
    </p:extLst>
  </p:cmAuthor>
  <p:cmAuthor id="2" name="Roger Stancil" initials="RS" lastIdx="4" clrIdx="1">
    <p:extLst>
      <p:ext uri="{19B8F6BF-5375-455C-9EA6-DF929625EA0E}">
        <p15:presenceInfo xmlns:p15="http://schemas.microsoft.com/office/powerpoint/2012/main" userId="S-1-5-21-1859792686-958881071-1848903544-9008" providerId="AD"/>
      </p:ext>
    </p:extLst>
  </p:cmAuthor>
  <p:cmAuthor id="3" name="Judy Johnson" initials="JJ" lastIdx="1" clrIdx="2">
    <p:extLst>
      <p:ext uri="{19B8F6BF-5375-455C-9EA6-DF929625EA0E}">
        <p15:presenceInfo xmlns:p15="http://schemas.microsoft.com/office/powerpoint/2012/main" userId="S-1-5-21-1859792686-958881071-1848903544-2249" providerId="AD"/>
      </p:ext>
    </p:extLst>
  </p:cmAuthor>
  <p:cmAuthor id="4" name="Ben Hitchings" initials="BH" lastIdx="2" clrIdx="3">
    <p:extLst>
      <p:ext uri="{19B8F6BF-5375-455C-9EA6-DF929625EA0E}">
        <p15:presenceInfo xmlns:p15="http://schemas.microsoft.com/office/powerpoint/2012/main" userId="S-1-5-21-1859792686-958881071-1848903544-27971" providerId="AD"/>
      </p:ext>
    </p:extLst>
  </p:cmAuthor>
  <p:cmAuthor id="5" name="Ross Tompkins" initials="RT" lastIdx="11" clrIdx="4">
    <p:extLst>
      <p:ext uri="{19B8F6BF-5375-455C-9EA6-DF929625EA0E}">
        <p15:presenceInfo xmlns:p15="http://schemas.microsoft.com/office/powerpoint/2012/main" userId="S-1-5-21-1859792686-958881071-1848903544-19738" providerId="AD"/>
      </p:ext>
    </p:extLst>
  </p:cmAuthor>
  <p:cmAuthor id="6" name="Mary Jane Nirdlinger" initials="MJN" lastIdx="3" clrIdx="5">
    <p:extLst>
      <p:ext uri="{19B8F6BF-5375-455C-9EA6-DF929625EA0E}">
        <p15:presenceInfo xmlns:p15="http://schemas.microsoft.com/office/powerpoint/2012/main" userId="S-1-5-21-1859792686-958881071-1848903544-20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D629"/>
    <a:srgbClr val="FD07BD"/>
    <a:srgbClr val="EE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82186" autoAdjust="0"/>
  </p:normalViewPr>
  <p:slideViewPr>
    <p:cSldViewPr>
      <p:cViewPr varScale="1">
        <p:scale>
          <a:sx n="149" d="100"/>
          <a:sy n="149" d="100"/>
        </p:scale>
        <p:origin x="1118" y="62"/>
      </p:cViewPr>
      <p:guideLst>
        <p:guide orient="horz" pos="1620"/>
        <p:guide pos="2880"/>
      </p:guideLst>
    </p:cSldViewPr>
  </p:slideViewPr>
  <p:notesTextViewPr>
    <p:cViewPr>
      <p:scale>
        <a:sx n="1" d="1"/>
        <a:sy n="1" d="1"/>
      </p:scale>
      <p:origin x="0" y="0"/>
    </p:cViewPr>
  </p:notesTextViewPr>
  <p:notesViewPr>
    <p:cSldViewPr>
      <p:cViewPr varScale="1">
        <p:scale>
          <a:sx n="84" d="100"/>
          <a:sy n="84" d="100"/>
        </p:scale>
        <p:origin x="106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1DDD5-0460-4B5B-A791-D91DE3558FD5}"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8CC99-EDBE-4381-BBEB-9BF6B24D7CEC}" type="slidenum">
              <a:rPr lang="en-US" smtClean="0"/>
              <a:t>‹#›</a:t>
            </a:fld>
            <a:endParaRPr lang="en-US"/>
          </a:p>
        </p:txBody>
      </p:sp>
    </p:spTree>
    <p:extLst>
      <p:ext uri="{BB962C8B-B14F-4D97-AF65-F5344CB8AC3E}">
        <p14:creationId xmlns:p14="http://schemas.microsoft.com/office/powerpoint/2010/main" val="122603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6019800"/>
            <a:ext cx="5486400" cy="2057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t>Hello, and thank you for watching this brief presentation on the Town of Chapel Hill development review process. This short, 6 slide presentation will walk you through our development review flow chart. </a:t>
            </a:r>
          </a:p>
          <a:p>
            <a:endParaRPr lang="en-US" dirty="0"/>
          </a:p>
        </p:txBody>
      </p:sp>
      <p:sp>
        <p:nvSpPr>
          <p:cNvPr id="4" name="Slide Number Placeholder 3"/>
          <p:cNvSpPr>
            <a:spLocks noGrp="1"/>
          </p:cNvSpPr>
          <p:nvPr>
            <p:ph type="sldNum" sz="quarter" idx="10"/>
          </p:nvPr>
        </p:nvSpPr>
        <p:spPr/>
        <p:txBody>
          <a:bodyPr/>
          <a:lstStyle/>
          <a:p>
            <a:fld id="{BE88CC99-EDBE-4381-BBEB-9BF6B24D7CE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532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0" dirty="0"/>
              <a:t>It is important to know that all development projects occurring within the Town of Chapel Hill limits require one or more permits before they can begin construction. Often, large development projects require approval by the Town Council. </a:t>
            </a:r>
            <a:r>
              <a:rPr lang="en-US" sz="1200" b="0" kern="0"/>
              <a:t>These projects </a:t>
            </a:r>
            <a:r>
              <a:rPr lang="en-US" sz="1200" b="0" kern="0" dirty="0"/>
              <a:t>may include </a:t>
            </a:r>
            <a:r>
              <a:rPr lang="en-US" sz="1200" b="0" kern="0" dirty="0" err="1"/>
              <a:t>rezonings</a:t>
            </a:r>
            <a:r>
              <a:rPr lang="en-US" sz="1200" b="0" kern="0" dirty="0"/>
              <a:t> or may be asking for special standards not allowed by the zoning district. They may also exceed certain size thresholds that would require Town Council approval. When Council approval is involved, the process typically take 12-18 months, though that time may vary depending on the complexity of the project. </a:t>
            </a:r>
          </a:p>
        </p:txBody>
      </p:sp>
      <p:sp>
        <p:nvSpPr>
          <p:cNvPr id="4" name="Slide Number Placeholder 3"/>
          <p:cNvSpPr>
            <a:spLocks noGrp="1"/>
          </p:cNvSpPr>
          <p:nvPr>
            <p:ph type="sldNum" sz="quarter" idx="10"/>
          </p:nvPr>
        </p:nvSpPr>
        <p:spPr/>
        <p:txBody>
          <a:bodyPr/>
          <a:lstStyle/>
          <a:p>
            <a:fld id="{BE88CC99-EDBE-4381-BBEB-9BF6B24D7CE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2446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0" dirty="0"/>
              <a:t>The first step involves the applicant submitting a Concept Plan application. A concept plan is supposed to be a rough sketch, outlining what the applicant is envisioning, so that they can get feedback from the Community Design Commission and Town Council. This process takes approximately 2 months, and results in a set of comments for the applicant to use if they decide to move forward with a formal application. It is important to note that Concept Plans are preliminary, and do NOT result in an approval of any sort. </a:t>
            </a:r>
          </a:p>
          <a:p>
            <a:pPr marL="0" indent="0">
              <a:buNone/>
            </a:pPr>
            <a:endParaRPr lang="en-US" sz="1200" b="0" kern="0" dirty="0"/>
          </a:p>
          <a:p>
            <a:pPr marL="0" indent="0">
              <a:buNone/>
            </a:pPr>
            <a:r>
              <a:rPr lang="en-US" sz="1200" b="0" kern="0" dirty="0"/>
              <a:t>If the applicant moves forward with a formal application for development, the next step begins. During this step, Town Staff will review the application, hold a public information meeting, and make comments. The applicant will then revise their application based on these comments and resubmit. This process can involve several rounds of review, and typically lasts 3 months. </a:t>
            </a:r>
          </a:p>
        </p:txBody>
      </p:sp>
      <p:sp>
        <p:nvSpPr>
          <p:cNvPr id="4" name="Slide Number Placeholder 3"/>
          <p:cNvSpPr>
            <a:spLocks noGrp="1"/>
          </p:cNvSpPr>
          <p:nvPr>
            <p:ph type="sldNum" sz="quarter" idx="10"/>
          </p:nvPr>
        </p:nvSpPr>
        <p:spPr/>
        <p:txBody>
          <a:bodyPr/>
          <a:lstStyle/>
          <a:p>
            <a:fld id="{BE88CC99-EDBE-4381-BBEB-9BF6B24D7CE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53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application has been deemed satisfactory, it will be forwarded to the Advisory Boards for review. The Advisory Board meetings are typically scheduled during a 2 month timeframe, during which each Board will review and draft recommendations that are forwarded to Town Council.</a:t>
            </a:r>
          </a:p>
          <a:p>
            <a:endParaRPr lang="en-US" dirty="0"/>
          </a:p>
          <a:p>
            <a:r>
              <a:rPr lang="en-US" dirty="0"/>
              <a:t>The Town Council review that follows usually takes 2-3 months, and is split between 2 meetings. The Town Council will open a Public Hearing at the first meeting where they will receive Advisory Board Recommendations and hear public comment. A second meeting is held (typically during the following month), where the Council will hear any new feedback from the public and make a decision. </a:t>
            </a:r>
          </a:p>
        </p:txBody>
      </p:sp>
      <p:sp>
        <p:nvSpPr>
          <p:cNvPr id="4" name="Slide Number Placeholder 3"/>
          <p:cNvSpPr>
            <a:spLocks noGrp="1"/>
          </p:cNvSpPr>
          <p:nvPr>
            <p:ph type="sldNum" sz="quarter" idx="10"/>
          </p:nvPr>
        </p:nvSpPr>
        <p:spPr/>
        <p:txBody>
          <a:bodyPr/>
          <a:lstStyle/>
          <a:p>
            <a:fld id="{BE88CC99-EDBE-4381-BBEB-9BF6B24D7CE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1647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Town Council has approved the project, it can proceed to the Final Plans stage. This is where the Applicant submits detailed engineered drawings that Town Staff reviews closely. This stage can last anywhere from 3-6 months, and involves departments from all across the Town. There may be additional Advisory Board review during this time, if the Town Council required it as part of the approval. Once the application is finally deemed to be compliant with Town Code and ready for construction, a Zoning Compliance Permit will be issued. </a:t>
            </a:r>
          </a:p>
        </p:txBody>
      </p:sp>
      <p:sp>
        <p:nvSpPr>
          <p:cNvPr id="4" name="Slide Number Placeholder 3"/>
          <p:cNvSpPr>
            <a:spLocks noGrp="1"/>
          </p:cNvSpPr>
          <p:nvPr>
            <p:ph type="sldNum" sz="quarter" idx="10"/>
          </p:nvPr>
        </p:nvSpPr>
        <p:spPr/>
        <p:txBody>
          <a:bodyPr/>
          <a:lstStyle/>
          <a:p>
            <a:fld id="{4B0054BD-3AD9-4E0A-A7B0-FD0A7CF5C60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1628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please contact us at the email or phone number listed here, or visit the Town’s website. Thank you again for viewing this presentation, and we hope you found it helpful. </a:t>
            </a:r>
          </a:p>
        </p:txBody>
      </p:sp>
      <p:sp>
        <p:nvSpPr>
          <p:cNvPr id="4" name="Slide Number Placeholder 3"/>
          <p:cNvSpPr>
            <a:spLocks noGrp="1"/>
          </p:cNvSpPr>
          <p:nvPr>
            <p:ph type="sldNum" sz="quarter" idx="10"/>
          </p:nvPr>
        </p:nvSpPr>
        <p:spPr/>
        <p:txBody>
          <a:bodyPr/>
          <a:lstStyle/>
          <a:p>
            <a:fld id="{BE88CC99-EDBE-4381-BBEB-9BF6B24D7CE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16472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SEAL_color_cut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4933950"/>
            <a:ext cx="9144000" cy="20955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Text Box 9"/>
          <p:cNvSpPr txBox="1">
            <a:spLocks noChangeArrowheads="1"/>
          </p:cNvSpPr>
          <p:nvPr/>
        </p:nvSpPr>
        <p:spPr bwMode="auto">
          <a:xfrm>
            <a:off x="655638" y="4932363"/>
            <a:ext cx="783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200">
                <a:solidFill>
                  <a:schemeClr val="bg1"/>
                </a:solidFill>
                <a:latin typeface="Arial Black" pitchFamily="34" charset="0"/>
              </a:rPr>
              <a:t>Town of Chapel Hill | 405 Martin Luther King Jr. Blvd. | www.townofchapelhill.org</a:t>
            </a:r>
          </a:p>
        </p:txBody>
      </p:sp>
      <p:sp>
        <p:nvSpPr>
          <p:cNvPr id="3074" name="Rectangle 2"/>
          <p:cNvSpPr>
            <a:spLocks noGrp="1" noChangeArrowheads="1"/>
          </p:cNvSpPr>
          <p:nvPr>
            <p:ph type="ctrTitle"/>
          </p:nvPr>
        </p:nvSpPr>
        <p:spPr>
          <a:xfrm>
            <a:off x="1676400" y="305990"/>
            <a:ext cx="7315200" cy="1102519"/>
          </a:xfrm>
        </p:spPr>
        <p:txBody>
          <a:bodyPr/>
          <a:lstStyle>
            <a:lvl1pPr>
              <a:defRPr sz="4200">
                <a:latin typeface="Arial Black" pitchFamily="34" charset="0"/>
              </a:defRPr>
            </a:lvl1pPr>
          </a:lstStyle>
          <a:p>
            <a:r>
              <a:rPr lang="en-US" dirty="0"/>
              <a:t>Click to edit Master title style</a:t>
            </a:r>
          </a:p>
        </p:txBody>
      </p:sp>
      <p:sp>
        <p:nvSpPr>
          <p:cNvPr id="3" name="Picture Placeholder 2"/>
          <p:cNvSpPr>
            <a:spLocks noGrp="1"/>
          </p:cNvSpPr>
          <p:nvPr>
            <p:ph type="pic" sz="quarter" idx="10"/>
          </p:nvPr>
        </p:nvSpPr>
        <p:spPr>
          <a:xfrm>
            <a:off x="1447800" y="1657350"/>
            <a:ext cx="7042150" cy="3124200"/>
          </a:xfrm>
        </p:spPr>
        <p:txBody>
          <a:bodyPr/>
          <a:lstStyle/>
          <a:p>
            <a:endParaRPr lang="en-US"/>
          </a:p>
        </p:txBody>
      </p:sp>
    </p:spTree>
    <p:extLst>
      <p:ext uri="{BB962C8B-B14F-4D97-AF65-F5344CB8AC3E}">
        <p14:creationId xmlns:p14="http://schemas.microsoft.com/office/powerpoint/2010/main" val="322869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88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78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76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170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98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516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44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6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736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265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7"/>
          <p:cNvSpPr>
            <a:spLocks noChangeArrowheads="1"/>
          </p:cNvSpPr>
          <p:nvPr/>
        </p:nvSpPr>
        <p:spPr bwMode="auto">
          <a:xfrm>
            <a:off x="0" y="4933950"/>
            <a:ext cx="9144000" cy="20955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Text Box 8"/>
          <p:cNvSpPr txBox="1">
            <a:spLocks noChangeArrowheads="1"/>
          </p:cNvSpPr>
          <p:nvPr/>
        </p:nvSpPr>
        <p:spPr bwMode="auto">
          <a:xfrm>
            <a:off x="655638" y="4932363"/>
            <a:ext cx="783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200">
                <a:solidFill>
                  <a:schemeClr val="bg1"/>
                </a:solidFill>
                <a:latin typeface="Arial Black" pitchFamily="34" charset="0"/>
              </a:rPr>
              <a:t>Town of Chapel Hill | 405 Martin Luther King Jr. Blvd. | www.townofchapelhill.org</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charset="0"/>
        </a:defRPr>
      </a:lvl2pPr>
      <a:lvl3pPr algn="ctr" rtl="0" eaLnBrk="1" fontAlgn="base" hangingPunct="1">
        <a:spcBef>
          <a:spcPct val="0"/>
        </a:spcBef>
        <a:spcAft>
          <a:spcPct val="0"/>
        </a:spcAft>
        <a:defRPr sz="4400" b="1">
          <a:solidFill>
            <a:schemeClr val="tx2"/>
          </a:solidFill>
          <a:latin typeface="Arial" charset="0"/>
        </a:defRPr>
      </a:lvl3pPr>
      <a:lvl4pPr algn="ctr" rtl="0" eaLnBrk="1" fontAlgn="base" hangingPunct="1">
        <a:spcBef>
          <a:spcPct val="0"/>
        </a:spcBef>
        <a:spcAft>
          <a:spcPct val="0"/>
        </a:spcAft>
        <a:defRPr sz="4400" b="1">
          <a:solidFill>
            <a:schemeClr val="tx2"/>
          </a:solidFill>
          <a:latin typeface="Arial" charset="0"/>
        </a:defRPr>
      </a:lvl4pPr>
      <a:lvl5pPr algn="ctr" rtl="0" eaLnBrk="1" fontAlgn="base" hangingPunct="1">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townofchapelhill.org/government/departments-services/planning/large-development-projects" TargetMode="External"/><Relationship Id="rId5" Type="http://schemas.openxmlformats.org/officeDocument/2006/relationships/hyperlink" Target="mailto:planning@townofchapelhill.org"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52600" y="438150"/>
            <a:ext cx="7315200" cy="914400"/>
          </a:xfrm>
        </p:spPr>
        <p:txBody>
          <a:bodyPr anchor="t"/>
          <a:lstStyle/>
          <a:p>
            <a:pPr algn="l"/>
            <a:r>
              <a:rPr lang="en-US" sz="4400" dirty="0">
                <a:solidFill>
                  <a:srgbClr val="000000"/>
                </a:solidFill>
              </a:rPr>
              <a:t>Town of Chapel Hill</a:t>
            </a:r>
            <a:br>
              <a:rPr lang="en-US" sz="4400" dirty="0">
                <a:solidFill>
                  <a:srgbClr val="000000"/>
                </a:solidFill>
              </a:rPr>
            </a:br>
            <a:endParaRPr lang="en-US" altLang="en-US" sz="4400" b="0" dirty="0"/>
          </a:p>
        </p:txBody>
      </p:sp>
      <p:sp>
        <p:nvSpPr>
          <p:cNvPr id="5" name="Subtitle 1"/>
          <p:cNvSpPr txBox="1">
            <a:spLocks/>
          </p:cNvSpPr>
          <p:nvPr/>
        </p:nvSpPr>
        <p:spPr bwMode="auto">
          <a:xfrm>
            <a:off x="995362" y="2266950"/>
            <a:ext cx="7153275" cy="112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None/>
            </a:pPr>
            <a:r>
              <a:rPr lang="en-US" altLang="en-US" sz="4800" kern="0" dirty="0">
                <a:solidFill>
                  <a:srgbClr val="000000"/>
                </a:solidFill>
                <a:ea typeface="+mj-ea"/>
                <a:cs typeface="+mj-cs"/>
              </a:rPr>
              <a:t>Development Review and Approval Process</a:t>
            </a:r>
            <a:endParaRPr lang="en-US" sz="2800" kern="0" dirty="0">
              <a:solidFill>
                <a:srgbClr val="000000"/>
              </a:solidFill>
            </a:endParaRPr>
          </a:p>
        </p:txBody>
      </p:sp>
      <p:pic>
        <p:nvPicPr>
          <p:cNvPr id="3" name="Audio 2">
            <a:hlinkClick r:id="" action="ppaction://media"/>
            <a:extLst>
              <a:ext uri="{FF2B5EF4-FFF2-40B4-BE49-F238E27FC236}">
                <a16:creationId xmlns:a16="http://schemas.microsoft.com/office/drawing/2014/main" id="{56ADD113-F50E-4F82-A841-F6187B1CD8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2457383222"/>
      </p:ext>
    </p:extLst>
  </p:cSld>
  <p:clrMapOvr>
    <a:masterClrMapping/>
  </p:clrMapOvr>
  <mc:AlternateContent xmlns:mc="http://schemas.openxmlformats.org/markup-compatibility/2006">
    <mc:Choice xmlns:p14="http://schemas.microsoft.com/office/powerpoint/2010/main" Requires="p14">
      <p:transition spd="slow" p14:dur="2000" advTm="11311"/>
    </mc:Choice>
    <mc:Fallback>
      <p:transition spd="slow" advTm="11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14350"/>
          </a:xfrm>
          <a:prstGeom prst="rect">
            <a:avLst/>
          </a:prstGeom>
          <a:solidFill>
            <a:srgbClr val="0070C0"/>
          </a:solidFill>
          <a:ln w="38100">
            <a:noFill/>
          </a:ln>
        </p:spPr>
        <p:txBody>
          <a:bodyPr wrap="square" rtlCol="0">
            <a:noAutofit/>
          </a:bodyPr>
          <a:lstStyle/>
          <a:p>
            <a:pPr fontAlgn="base">
              <a:spcBef>
                <a:spcPct val="0"/>
              </a:spcBef>
              <a:spcAft>
                <a:spcPct val="0"/>
              </a:spcAft>
            </a:pPr>
            <a:r>
              <a:rPr lang="en-US" sz="2800" dirty="0">
                <a:solidFill>
                  <a:srgbClr val="FFFFFF"/>
                </a:solidFill>
              </a:rPr>
              <a:t>Development Review Process</a:t>
            </a:r>
          </a:p>
        </p:txBody>
      </p:sp>
      <p:sp>
        <p:nvSpPr>
          <p:cNvPr id="6" name="Subtitle 1">
            <a:extLst>
              <a:ext uri="{FF2B5EF4-FFF2-40B4-BE49-F238E27FC236}">
                <a16:creationId xmlns:a16="http://schemas.microsoft.com/office/drawing/2014/main" id="{A0115286-8BD0-468D-A2C9-454D5589C272}"/>
              </a:ext>
            </a:extLst>
          </p:cNvPr>
          <p:cNvSpPr txBox="1">
            <a:spLocks/>
          </p:cNvSpPr>
          <p:nvPr/>
        </p:nvSpPr>
        <p:spPr bwMode="auto">
          <a:xfrm>
            <a:off x="304800" y="590550"/>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600"/>
              </a:spcAft>
            </a:pPr>
            <a:r>
              <a:rPr lang="en-US" sz="3600" kern="0" dirty="0">
                <a:solidFill>
                  <a:srgbClr val="000000"/>
                </a:solidFill>
              </a:rPr>
              <a:t>All new development projects must apply for permit(s) </a:t>
            </a:r>
          </a:p>
          <a:p>
            <a:pPr>
              <a:spcAft>
                <a:spcPts val="600"/>
              </a:spcAft>
            </a:pPr>
            <a:r>
              <a:rPr lang="en-US" sz="3600" kern="0" dirty="0">
                <a:solidFill>
                  <a:srgbClr val="000000"/>
                </a:solidFill>
              </a:rPr>
              <a:t>Most large projects require Town Council approval</a:t>
            </a:r>
          </a:p>
          <a:p>
            <a:pPr>
              <a:spcAft>
                <a:spcPts val="600"/>
              </a:spcAft>
            </a:pPr>
            <a:r>
              <a:rPr lang="en-US" sz="3600" kern="0" dirty="0">
                <a:solidFill>
                  <a:srgbClr val="000000"/>
                </a:solidFill>
              </a:rPr>
              <a:t>Process typically takes 12-18 months</a:t>
            </a:r>
          </a:p>
        </p:txBody>
      </p:sp>
      <p:pic>
        <p:nvPicPr>
          <p:cNvPr id="7" name="Picture 6">
            <a:extLst>
              <a:ext uri="{FF2B5EF4-FFF2-40B4-BE49-F238E27FC236}">
                <a16:creationId xmlns:a16="http://schemas.microsoft.com/office/drawing/2014/main" id="{CA44FA23-BEE9-4790-82F9-8DB804A2D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173" y="590550"/>
            <a:ext cx="2263027" cy="4191000"/>
          </a:xfrm>
          <a:prstGeom prst="rect">
            <a:avLst/>
          </a:prstGeom>
        </p:spPr>
      </p:pic>
      <p:pic>
        <p:nvPicPr>
          <p:cNvPr id="3" name="Audio 2">
            <a:hlinkClick r:id="" action="ppaction://media"/>
            <a:extLst>
              <a:ext uri="{FF2B5EF4-FFF2-40B4-BE49-F238E27FC236}">
                <a16:creationId xmlns:a16="http://schemas.microsoft.com/office/drawing/2014/main" id="{8195EC54-7F26-4E81-B0DE-9986040AFB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2058983829"/>
      </p:ext>
    </p:extLst>
  </p:cSld>
  <p:clrMapOvr>
    <a:masterClrMapping/>
  </p:clrMapOvr>
  <mc:AlternateContent xmlns:mc="http://schemas.openxmlformats.org/markup-compatibility/2006">
    <mc:Choice xmlns:p14="http://schemas.microsoft.com/office/powerpoint/2010/main" Requires="p14">
      <p:transition spd="slow" p14:dur="2000" advTm="33590"/>
    </mc:Choice>
    <mc:Fallback>
      <p:transition spd="slow" advTm="33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14350"/>
          </a:xfrm>
          <a:prstGeom prst="rect">
            <a:avLst/>
          </a:prstGeom>
          <a:solidFill>
            <a:srgbClr val="0070C0"/>
          </a:solidFill>
          <a:ln w="38100">
            <a:noFill/>
          </a:ln>
        </p:spPr>
        <p:txBody>
          <a:bodyPr wrap="square" rtlCol="0">
            <a:noAutofit/>
          </a:bodyPr>
          <a:lstStyle/>
          <a:p>
            <a:pPr fontAlgn="base">
              <a:spcBef>
                <a:spcPct val="0"/>
              </a:spcBef>
              <a:spcAft>
                <a:spcPct val="0"/>
              </a:spcAft>
            </a:pPr>
            <a:r>
              <a:rPr lang="en-US" sz="2800" dirty="0">
                <a:solidFill>
                  <a:srgbClr val="FFFFFF"/>
                </a:solidFill>
              </a:rPr>
              <a:t>Part 1: Concept Plan and Staff Review</a:t>
            </a:r>
          </a:p>
        </p:txBody>
      </p:sp>
      <p:pic>
        <p:nvPicPr>
          <p:cNvPr id="3" name="Picture 2">
            <a:extLst>
              <a:ext uri="{FF2B5EF4-FFF2-40B4-BE49-F238E27FC236}">
                <a16:creationId xmlns:a16="http://schemas.microsoft.com/office/drawing/2014/main" id="{8611606D-5C1D-4D25-9824-03E7376115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14350"/>
            <a:ext cx="6096000" cy="4403079"/>
          </a:xfrm>
          <a:prstGeom prst="rect">
            <a:avLst/>
          </a:prstGeom>
        </p:spPr>
      </p:pic>
      <p:pic>
        <p:nvPicPr>
          <p:cNvPr id="2" name="Audio 1">
            <a:hlinkClick r:id="" action="ppaction://media"/>
            <a:extLst>
              <a:ext uri="{FF2B5EF4-FFF2-40B4-BE49-F238E27FC236}">
                <a16:creationId xmlns:a16="http://schemas.microsoft.com/office/drawing/2014/main" id="{6B27FA86-316D-4167-8503-4B82ABEDF8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1130561532"/>
      </p:ext>
    </p:extLst>
  </p:cSld>
  <p:clrMapOvr>
    <a:masterClrMapping/>
  </p:clrMapOvr>
  <mc:AlternateContent xmlns:mc="http://schemas.openxmlformats.org/markup-compatibility/2006">
    <mc:Choice xmlns:p14="http://schemas.microsoft.com/office/powerpoint/2010/main" Requires="p14">
      <p:transition spd="slow" p14:dur="2000" advTm="54667"/>
    </mc:Choice>
    <mc:Fallback>
      <p:transition spd="slow" advTm="54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14350"/>
          </a:xfrm>
          <a:prstGeom prst="rect">
            <a:avLst/>
          </a:prstGeom>
          <a:solidFill>
            <a:srgbClr val="0070C0"/>
          </a:solidFill>
          <a:ln w="38100">
            <a:noFill/>
          </a:ln>
        </p:spPr>
        <p:txBody>
          <a:bodyPr wrap="square" rtlCol="0">
            <a:noAutofit/>
          </a:bodyPr>
          <a:lstStyle/>
          <a:p>
            <a:pPr fontAlgn="base">
              <a:spcBef>
                <a:spcPct val="0"/>
              </a:spcBef>
              <a:spcAft>
                <a:spcPct val="0"/>
              </a:spcAft>
            </a:pPr>
            <a:r>
              <a:rPr lang="en-US" sz="2800" dirty="0">
                <a:solidFill>
                  <a:srgbClr val="FFFFFF"/>
                </a:solidFill>
              </a:rPr>
              <a:t>Part 2: Advisory Board and Town Council Review</a:t>
            </a:r>
          </a:p>
        </p:txBody>
      </p:sp>
      <p:pic>
        <p:nvPicPr>
          <p:cNvPr id="3" name="Picture 2">
            <a:extLst>
              <a:ext uri="{FF2B5EF4-FFF2-40B4-BE49-F238E27FC236}">
                <a16:creationId xmlns:a16="http://schemas.microsoft.com/office/drawing/2014/main" id="{A2388743-4533-45E1-B036-7CE23B188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01" y="514350"/>
            <a:ext cx="8750398" cy="4351262"/>
          </a:xfrm>
          <a:prstGeom prst="rect">
            <a:avLst/>
          </a:prstGeom>
        </p:spPr>
      </p:pic>
      <p:pic>
        <p:nvPicPr>
          <p:cNvPr id="4" name="Audio 3">
            <a:hlinkClick r:id="" action="ppaction://media"/>
            <a:extLst>
              <a:ext uri="{FF2B5EF4-FFF2-40B4-BE49-F238E27FC236}">
                <a16:creationId xmlns:a16="http://schemas.microsoft.com/office/drawing/2014/main" id="{FCDF05AE-F1CB-4B28-9E23-74E73D3776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2051326145"/>
      </p:ext>
    </p:extLst>
  </p:cSld>
  <p:clrMapOvr>
    <a:masterClrMapping/>
  </p:clrMapOvr>
  <mc:AlternateContent xmlns:mc="http://schemas.openxmlformats.org/markup-compatibility/2006">
    <mc:Choice xmlns:p14="http://schemas.microsoft.com/office/powerpoint/2010/main" Requires="p14">
      <p:transition spd="slow" p14:dur="2000" advTm="40306"/>
    </mc:Choice>
    <mc:Fallback>
      <p:transition spd="slow" advTm="40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18989"/>
          </a:xfrm>
          <a:prstGeom prst="rect">
            <a:avLst/>
          </a:prstGeom>
          <a:solidFill>
            <a:srgbClr val="0070C0"/>
          </a:solidFill>
        </p:spPr>
        <p:txBody>
          <a:bodyPr wrap="square" rtlCol="0">
            <a:noAutofit/>
          </a:bodyPr>
          <a:lstStyle/>
          <a:p>
            <a:r>
              <a:rPr lang="en-US" sz="2800" dirty="0">
                <a:solidFill>
                  <a:srgbClr val="FFFFFF"/>
                </a:solidFill>
              </a:rPr>
              <a:t>Part 3: Final Plans and Permitting </a:t>
            </a:r>
          </a:p>
        </p:txBody>
      </p:sp>
      <p:pic>
        <p:nvPicPr>
          <p:cNvPr id="3" name="Picture 2">
            <a:extLst>
              <a:ext uri="{FF2B5EF4-FFF2-40B4-BE49-F238E27FC236}">
                <a16:creationId xmlns:a16="http://schemas.microsoft.com/office/drawing/2014/main" id="{AC111F90-1A63-4BA1-B2D0-7DB04080A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832" y="518989"/>
            <a:ext cx="7572336" cy="4398028"/>
          </a:xfrm>
          <a:prstGeom prst="rect">
            <a:avLst/>
          </a:prstGeom>
        </p:spPr>
      </p:pic>
      <p:pic>
        <p:nvPicPr>
          <p:cNvPr id="2" name="Audio 1">
            <a:hlinkClick r:id="" action="ppaction://media"/>
            <a:extLst>
              <a:ext uri="{FF2B5EF4-FFF2-40B4-BE49-F238E27FC236}">
                <a16:creationId xmlns:a16="http://schemas.microsoft.com/office/drawing/2014/main" id="{8DAB986C-4D7A-4D7F-B5DA-362E32BEA1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4253976506"/>
      </p:ext>
    </p:extLst>
  </p:cSld>
  <p:clrMapOvr>
    <a:masterClrMapping/>
  </p:clrMapOvr>
  <mc:AlternateContent xmlns:mc="http://schemas.openxmlformats.org/markup-compatibility/2006">
    <mc:Choice xmlns:p14="http://schemas.microsoft.com/office/powerpoint/2010/main" Requires="p14">
      <p:transition spd="slow" p14:dur="2000" advTm="30953"/>
    </mc:Choice>
    <mc:Fallback>
      <p:transition spd="slow" advTm="30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14350"/>
          </a:xfrm>
          <a:prstGeom prst="rect">
            <a:avLst/>
          </a:prstGeom>
          <a:solidFill>
            <a:srgbClr val="0070C0"/>
          </a:solidFill>
          <a:ln w="38100">
            <a:noFill/>
          </a:ln>
        </p:spPr>
        <p:txBody>
          <a:bodyPr wrap="square" rtlCol="0">
            <a:noAutofit/>
          </a:bodyPr>
          <a:lstStyle/>
          <a:p>
            <a:pPr fontAlgn="base">
              <a:spcBef>
                <a:spcPct val="0"/>
              </a:spcBef>
              <a:spcAft>
                <a:spcPct val="0"/>
              </a:spcAft>
            </a:pPr>
            <a:r>
              <a:rPr lang="en-US" sz="2800" dirty="0">
                <a:solidFill>
                  <a:srgbClr val="FFFFFF"/>
                </a:solidFill>
              </a:rPr>
              <a:t>Questions</a:t>
            </a:r>
          </a:p>
        </p:txBody>
      </p:sp>
      <p:sp>
        <p:nvSpPr>
          <p:cNvPr id="14" name="Content Placeholder 2"/>
          <p:cNvSpPr txBox="1">
            <a:spLocks/>
          </p:cNvSpPr>
          <p:nvPr/>
        </p:nvSpPr>
        <p:spPr bwMode="auto">
          <a:xfrm>
            <a:off x="304800" y="819150"/>
            <a:ext cx="8534400" cy="404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600"/>
              </a:spcBef>
            </a:pPr>
            <a:r>
              <a:rPr lang="en-US" sz="3600" kern="0" dirty="0">
                <a:solidFill>
                  <a:srgbClr val="000000"/>
                </a:solidFill>
              </a:rPr>
              <a:t>For more information, contact:</a:t>
            </a:r>
          </a:p>
          <a:p>
            <a:pPr lvl="2">
              <a:spcBef>
                <a:spcPts val="600"/>
              </a:spcBef>
            </a:pPr>
            <a:r>
              <a:rPr lang="en-US" sz="2800" kern="0" dirty="0">
                <a:solidFill>
                  <a:srgbClr val="000000"/>
                </a:solidFill>
              </a:rPr>
              <a:t>Email: </a:t>
            </a:r>
            <a:r>
              <a:rPr lang="en-US" sz="2800" kern="0" dirty="0">
                <a:solidFill>
                  <a:srgbClr val="000000"/>
                </a:solidFill>
                <a:hlinkClick r:id="rId5"/>
              </a:rPr>
              <a:t>planning@townofchapelhill.org</a:t>
            </a:r>
            <a:endParaRPr lang="en-US" sz="2800" kern="0" dirty="0">
              <a:solidFill>
                <a:srgbClr val="000000"/>
              </a:solidFill>
            </a:endParaRPr>
          </a:p>
          <a:p>
            <a:pPr lvl="2">
              <a:spcBef>
                <a:spcPts val="600"/>
              </a:spcBef>
            </a:pPr>
            <a:r>
              <a:rPr lang="en-US" sz="2800" kern="0" dirty="0">
                <a:solidFill>
                  <a:srgbClr val="000000"/>
                </a:solidFill>
              </a:rPr>
              <a:t>Phone: </a:t>
            </a:r>
            <a:r>
              <a:rPr lang="en-US" sz="2800" kern="0" dirty="0">
                <a:solidFill>
                  <a:schemeClr val="accent1">
                    <a:lumMod val="50000"/>
                  </a:schemeClr>
                </a:solidFill>
              </a:rPr>
              <a:t>919-968-2728 </a:t>
            </a:r>
          </a:p>
          <a:p>
            <a:pPr>
              <a:spcBef>
                <a:spcPts val="1800"/>
              </a:spcBef>
            </a:pPr>
            <a:r>
              <a:rPr lang="en-US" sz="3600" kern="0" dirty="0"/>
              <a:t>Or Visit:</a:t>
            </a:r>
          </a:p>
          <a:p>
            <a:pPr lvl="2">
              <a:spcBef>
                <a:spcPts val="600"/>
              </a:spcBef>
            </a:pPr>
            <a:r>
              <a:rPr lang="en-US" sz="2800" dirty="0">
                <a:hlinkClick r:id="rId6"/>
              </a:rPr>
              <a:t>https://www.townofchapelhill.org/government/departments-services/planning/large-development-projects</a:t>
            </a:r>
            <a:endParaRPr lang="en-US" sz="2800" kern="0" dirty="0">
              <a:solidFill>
                <a:schemeClr val="accent1">
                  <a:lumMod val="50000"/>
                </a:schemeClr>
              </a:solidFill>
            </a:endParaRPr>
          </a:p>
        </p:txBody>
      </p:sp>
      <p:pic>
        <p:nvPicPr>
          <p:cNvPr id="2" name="Audio 1">
            <a:hlinkClick r:id="" action="ppaction://media"/>
            <a:extLst>
              <a:ext uri="{FF2B5EF4-FFF2-40B4-BE49-F238E27FC236}">
                <a16:creationId xmlns:a16="http://schemas.microsoft.com/office/drawing/2014/main" id="{30A010A6-7999-412B-BF5D-35D7CC94CF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43938" y="4643438"/>
            <a:ext cx="347662" cy="347662"/>
          </a:xfrm>
          <a:prstGeom prst="rect">
            <a:avLst/>
          </a:prstGeom>
        </p:spPr>
      </p:pic>
    </p:spTree>
    <p:extLst>
      <p:ext uri="{BB962C8B-B14F-4D97-AF65-F5344CB8AC3E}">
        <p14:creationId xmlns:p14="http://schemas.microsoft.com/office/powerpoint/2010/main" val="2086514913"/>
      </p:ext>
    </p:extLst>
  </p:cSld>
  <p:clrMapOvr>
    <a:masterClrMapping/>
  </p:clrMapOvr>
  <mc:AlternateContent xmlns:mc="http://schemas.openxmlformats.org/markup-compatibility/2006">
    <mc:Choice xmlns:p14="http://schemas.microsoft.com/office/powerpoint/2010/main" Requires="p14">
      <p:transition spd="slow" p14:dur="2000" advTm="12976"/>
    </mc:Choice>
    <mc:Fallback>
      <p:transition spd="slow" advTm="12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plate for Formal PowerPoint Presentation to Counci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E195FD19AF04C81DD5C019DD7C7B1" ma:contentTypeVersion="25" ma:contentTypeDescription="Create a new document." ma:contentTypeScope="" ma:versionID="c1bf730a5dc0388e883cde3febdad9c8">
  <xsd:schema xmlns:xsd="http://www.w3.org/2001/XMLSchema" xmlns:xs="http://www.w3.org/2001/XMLSchema" xmlns:p="http://schemas.microsoft.com/office/2006/metadata/properties" xmlns:ns2="7c6f4a9f-1f12-4f29-8a17-752ca63a62f3" xmlns:ns3="http://schemas.microsoft.com/sharepoint/v3/fields" xmlns:ns4="d02e5b25-3160-4e97-bdb2-a10c8b787bb1" targetNamespace="http://schemas.microsoft.com/office/2006/metadata/properties" ma:root="true" ma:fieldsID="e4a1abe8df0141137acdb13fa0734b93" ns2:_="" ns3:_="" ns4:_="">
    <xsd:import namespace="7c6f4a9f-1f12-4f29-8a17-752ca63a62f3"/>
    <xsd:import namespace="http://schemas.microsoft.com/sharepoint/v3/fields"/>
    <xsd:import namespace="d02e5b25-3160-4e97-bdb2-a10c8b787bb1"/>
    <xsd:element name="properties">
      <xsd:complexType>
        <xsd:sequence>
          <xsd:element name="documentManagement">
            <xsd:complexType>
              <xsd:all>
                <xsd:element ref="ns2:_dlc_DocId" minOccurs="0"/>
                <xsd:element ref="ns2:_dlc_DocIdUrl" minOccurs="0"/>
                <xsd:element ref="ns2:_dlc_DocIdPersistId" minOccurs="0"/>
                <xsd:element ref="ns3:TaskDueDate"/>
                <xsd:element ref="ns2:Item_x0020_status" minOccurs="0"/>
                <xsd:element ref="ns2:Item_x0020_Author" minOccurs="0"/>
                <xsd:element ref="ns4:Agenda_Category" minOccurs="0"/>
                <xsd:element ref="ns4:Note_x0020_about_x0020_item" minOccurs="0"/>
                <xsd:element ref="ns4:Date_x0020_Specific_x003f_" minOccurs="0"/>
                <xsd:element ref="ns4:Roll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f4a9f-1f12-4f29-8a17-752ca63a62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_x0020_status" ma:index="12" nillable="true" ma:displayName="Item Status" ma:default="Started" ma:description="Author set to Draft or Completed.  Other choices for CaPA." ma:format="Dropdown" ma:internalName="Item_x0020_status">
      <xsd:simpleType>
        <xsd:restriction base="dms:Choice">
          <xsd:enumeration value="Started"/>
          <xsd:enumeration value="Draft"/>
          <xsd:enumeration value="Under Review"/>
          <xsd:enumeration value="Reviewed"/>
          <xsd:enumeration value="Completed"/>
          <xsd:enumeration value="Finished"/>
          <xsd:enumeration value="Published"/>
        </xsd:restriction>
      </xsd:simpleType>
    </xsd:element>
    <xsd:element name="Item_x0020_Author" ma:index="13" nillable="true" ma:displayName="Item Author" ma:list="UserInfo" ma:SharePointGroup="0" ma:internalName="Item_x0020_Author"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TaskDueDate" ma:index="11" ma:displayName="Draft Due Date" ma:format="DateOnly" ma:internalName="TaskDu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02e5b25-3160-4e97-bdb2-a10c8b787bb1" elementFormDefault="qualified">
    <xsd:import namespace="http://schemas.microsoft.com/office/2006/documentManagement/types"/>
    <xsd:import namespace="http://schemas.microsoft.com/office/infopath/2007/PartnerControls"/>
    <xsd:element name="Agenda_Category" ma:index="17" nillable="true" ma:displayName="Agenda_Category" ma:format="Dropdown" ma:internalName="Agenda_Category">
      <xsd:simpleType>
        <xsd:restriction base="dms:Choice">
          <xsd:enumeration value="a-Opening"/>
          <xsd:enumeration value="b-PF/PH"/>
          <xsd:enumeration value="c-Petitions"/>
          <xsd:enumeration value="d-announcements"/>
          <xsd:enumeration value="e-consent"/>
          <xsd:enumeration value="f-information"/>
          <xsd:enumeration value="g-discussion"/>
          <xsd:enumeration value="h-appointments"/>
          <xsd:enumeration value="i-council petition"/>
          <xsd:enumeration value="j-PH: Agenda item"/>
          <xsd:enumeration value="k-PH: Concept Plan"/>
          <xsd:enumeration value="l-WS: Agenda Item"/>
          <xsd:enumeration value="m-PH: Other"/>
        </xsd:restriction>
      </xsd:simpleType>
    </xsd:element>
    <xsd:element name="Note_x0020_about_x0020_item" ma:index="18" nillable="true" ma:displayName="Note about item" ma:description="Add short notes about an item, include your initials for reference/response." ma:internalName="Note_x0020_about_x0020_item">
      <xsd:simpleType>
        <xsd:restriction base="dms:Note">
          <xsd:maxLength value="255"/>
        </xsd:restriction>
      </xsd:simpleType>
    </xsd:element>
    <xsd:element name="Date_x0020_Specific_x003f_" ma:index="20" nillable="true" ma:displayName="Date Specific" ma:default="0" ma:description="Is this item continued to a date specific? Triggers web publication @ Upcoming PHs" ma:internalName="Date_x0020_Specific_x003f_">
      <xsd:simpleType>
        <xsd:restriction base="dms:Boolean"/>
      </xsd:simpleType>
    </xsd:element>
    <xsd:element name="Rolling" ma:index="22" nillable="true" ma:displayName="Rolling" ma:default="0" ma:description="Appears on Rolling Agenda-Confident date doesn't change" ma:internalName="Rollin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0_Specific_x003f_ xmlns="d02e5b25-3160-4e97-bdb2-a10c8b787bb1">false</Date_x0020_Specific_x003f_>
    <Item_x0020_status xmlns="7c6f4a9f-1f12-4f29-8a17-752ca63a62f3">Finished</Item_x0020_status>
    <Agenda_Category xmlns="d02e5b25-3160-4e97-bdb2-a10c8b787bb1" xsi:nil="true"/>
    <Note_x0020_about_x0020_item xmlns="d02e5b25-3160-4e97-bdb2-a10c8b787bb1" xsi:nil="true"/>
    <_dlc_DocId xmlns="7c6f4a9f-1f12-4f29-8a17-752ca63a62f3">34SWEXPA44JE-290-19307</_dlc_DocId>
    <_dlc_DocIdUrl xmlns="7c6f4a9f-1f12-4f29-8a17-752ca63a62f3">
      <Url>http://intranet/team/Agenda/_layouts/DocIdRedir.aspx?ID=34SWEXPA44JE-290-19307</Url>
      <Description>34SWEXPA44JE-290-19307</Description>
    </_dlc_DocIdUrl>
    <Rolling xmlns="d02e5b25-3160-4e97-bdb2-a10c8b787bb1">false</Rolling>
    <TaskDueDate xmlns="http://schemas.microsoft.com/sharepoint/v3/fields">2017-10-27T04:00:00+00:00</TaskDueDate>
    <Item_x0020_Author xmlns="7c6f4a9f-1f12-4f29-8a17-752ca63a62f3">
      <UserInfo>
        <DisplayName>Ben Hitchings</DisplayName>
        <AccountId>813</AccountId>
        <AccountType/>
      </UserInfo>
      <UserInfo>
        <DisplayName>Kay Pearlstein</DisplayName>
        <AccountId>95</AccountId>
        <AccountType/>
      </UserInfo>
      <UserInfo>
        <DisplayName>Judy Johnson</DisplayName>
        <AccountId>75</AccountId>
        <AccountType/>
      </UserInfo>
    </Item_x0020_Author>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A2191-6FFC-4866-9171-551D9BD45A23}">
  <ds:schemaRefs>
    <ds:schemaRef ds:uri="http://schemas.microsoft.com/office/2006/metadata/longProperties"/>
  </ds:schemaRefs>
</ds:datastoreItem>
</file>

<file path=customXml/itemProps2.xml><?xml version="1.0" encoding="utf-8"?>
<ds:datastoreItem xmlns:ds="http://schemas.openxmlformats.org/officeDocument/2006/customXml" ds:itemID="{0CBD396D-CC89-4622-A592-FA0F2D6BD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f4a9f-1f12-4f29-8a17-752ca63a62f3"/>
    <ds:schemaRef ds:uri="http://schemas.microsoft.com/sharepoint/v3/fields"/>
    <ds:schemaRef ds:uri="d02e5b25-3160-4e97-bdb2-a10c8b787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5C7C3-7389-45F2-9220-BB54A280A743}">
  <ds:schemaRefs>
    <ds:schemaRef ds:uri="http://purl.org/dc/terms/"/>
    <ds:schemaRef ds:uri="d02e5b25-3160-4e97-bdb2-a10c8b787bb1"/>
    <ds:schemaRef ds:uri="http://schemas.microsoft.com/office/2006/documentManagement/types"/>
    <ds:schemaRef ds:uri="http://schemas.microsoft.com/office/infopath/2007/PartnerControls"/>
    <ds:schemaRef ds:uri="7c6f4a9f-1f12-4f29-8a17-752ca63a62f3"/>
    <ds:schemaRef ds:uri="http://schemas.openxmlformats.org/package/2006/metadata/core-propertie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A4FC58C3-1099-4701-9764-316F349677DB}">
  <ds:schemaRefs>
    <ds:schemaRef ds:uri="http://schemas.microsoft.com/sharepoint/events"/>
  </ds:schemaRefs>
</ds:datastoreItem>
</file>

<file path=customXml/itemProps5.xml><?xml version="1.0" encoding="utf-8"?>
<ds:datastoreItem xmlns:ds="http://schemas.openxmlformats.org/officeDocument/2006/customXml" ds:itemID="{4B5D9B98-8087-4BDF-A561-82C4A8D1B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for Formal PowerPoint Presentation to Council</Template>
  <TotalTime>10666</TotalTime>
  <Words>657</Words>
  <Application>Microsoft Office PowerPoint</Application>
  <PresentationFormat>On-screen Show (16:9)</PresentationFormat>
  <Paragraphs>31</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Template for Formal PowerPoint Presentation to Council</vt:lpstr>
      <vt:lpstr>Town of Chapel Hill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Plan: Columbia Street Annex, Mixed-Use Development, 1150 S. Columbia Street (Project # 17-075)</dc:title>
  <dc:creator>Christina Strauch</dc:creator>
  <cp:lastModifiedBy>Michael Sudol</cp:lastModifiedBy>
  <cp:revision>412</cp:revision>
  <dcterms:created xsi:type="dcterms:W3CDTF">2015-12-16T18:29:14Z</dcterms:created>
  <dcterms:modified xsi:type="dcterms:W3CDTF">2020-04-13T16:48:46Z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34SWEXPA44JE-156-1169</vt:lpwstr>
  </property>
  <property fmtid="{D5CDD505-2E9C-101B-9397-08002B2CF9AE}" pid="3" name="_dlc_DocIdItemGuid">
    <vt:lpwstr>3bac3f92-1956-4810-8d76-f0b0fe4b7746</vt:lpwstr>
  </property>
  <property fmtid="{D5CDD505-2E9C-101B-9397-08002B2CF9AE}" pid="4" name="_dlc_DocIdUrl">
    <vt:lpwstr>http://intranet/team/Agenda/_layouts/DocIdRedir.aspx?ID=34SWEXPA44JE-156-1169, 34SWEXPA44JE-156-1169</vt:lpwstr>
  </property>
  <property fmtid="{D5CDD505-2E9C-101B-9397-08002B2CF9AE}" pid="5" name="ContentTypeId">
    <vt:lpwstr>0x0101004E3E195FD19AF04C81DD5C019DD7C7B1</vt:lpwstr>
  </property>
  <property fmtid="{D5CDD505-2E9C-101B-9397-08002B2CF9AE}" pid="6" name="Second Meeting for Date">
    <vt:bool>false</vt:bool>
  </property>
  <property fmtid="{D5CDD505-2E9C-101B-9397-08002B2CF9AE}" pid="7" name="_docset_NoMedatataSyncRequired">
    <vt:lpwstr>False</vt:lpwstr>
  </property>
</Properties>
</file>