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7" r:id="rId4"/>
    <p:sldId id="271" r:id="rId5"/>
    <p:sldId id="258" r:id="rId6"/>
    <p:sldId id="272" r:id="rId7"/>
    <p:sldId id="266" r:id="rId8"/>
    <p:sldId id="259" r:id="rId9"/>
    <p:sldId id="267" r:id="rId10"/>
    <p:sldId id="260" r:id="rId11"/>
    <p:sldId id="262" r:id="rId12"/>
    <p:sldId id="275"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43"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8E88-A1EB-21B5-D171-1E8E1BFCE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B8832-4F5B-D921-CD65-7BE488749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D08827-EB7A-1569-DB39-7EE9939EEDB5}"/>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5" name="Footer Placeholder 4">
            <a:extLst>
              <a:ext uri="{FF2B5EF4-FFF2-40B4-BE49-F238E27FC236}">
                <a16:creationId xmlns:a16="http://schemas.microsoft.com/office/drawing/2014/main" id="{14EE82AE-00F3-B9CE-D84D-CCA0C25DD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15DD1-4B91-6C68-118B-4D28A5D96878}"/>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413977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5DB1-973E-D028-09E1-FE13827108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A82A72-0716-426D-3FF4-6B09B5B7A1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36604-6C27-C1F9-FAE6-E21EAE9E801F}"/>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5" name="Footer Placeholder 4">
            <a:extLst>
              <a:ext uri="{FF2B5EF4-FFF2-40B4-BE49-F238E27FC236}">
                <a16:creationId xmlns:a16="http://schemas.microsoft.com/office/drawing/2014/main" id="{8912B079-18B5-3B2A-8619-B0D7F05CE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112BF-ED16-B73C-5FEA-D66213533202}"/>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283372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185CC-9F50-27A0-1191-ECBA662BE9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09E22F-BF1C-407C-87B2-4959B5E11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ACDEA-2588-0AF3-043B-C536A9733531}"/>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5" name="Footer Placeholder 4">
            <a:extLst>
              <a:ext uri="{FF2B5EF4-FFF2-40B4-BE49-F238E27FC236}">
                <a16:creationId xmlns:a16="http://schemas.microsoft.com/office/drawing/2014/main" id="{09986A3E-14D3-42EA-CC5E-FBEBAC42E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A2B06-E007-51EB-B9B9-5A983D47E585}"/>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294179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7589-758A-197C-0190-28B0864B8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7AC10-7531-E0D9-3D8D-423C2C31C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9C1CD-A83C-2DAA-C1E2-89D5297EBD4C}"/>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5" name="Footer Placeholder 4">
            <a:extLst>
              <a:ext uri="{FF2B5EF4-FFF2-40B4-BE49-F238E27FC236}">
                <a16:creationId xmlns:a16="http://schemas.microsoft.com/office/drawing/2014/main" id="{E0E9271A-4B76-1476-7145-C4B0188B6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BA6E9-48FB-A161-0DFB-FB59D8689A11}"/>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108917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1184-5458-8190-97DE-3996BCA8F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A5F7C-99CD-1081-F366-73C499641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02A97-6622-6C86-9C70-38C478F8B1E6}"/>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5" name="Footer Placeholder 4">
            <a:extLst>
              <a:ext uri="{FF2B5EF4-FFF2-40B4-BE49-F238E27FC236}">
                <a16:creationId xmlns:a16="http://schemas.microsoft.com/office/drawing/2014/main" id="{A173574A-F12D-28F5-7E2B-67921E44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D9F1F-9096-AE04-E6AA-A84586647EB3}"/>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83496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3B4B-CE71-461E-591A-4F47CDE05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8AA177-A7C2-7E8C-D881-6D4A0083D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EE1099-2315-992D-9F33-E3EA8D5480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A3034C-47C5-88B1-C8DA-D88B8FD3608B}"/>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6" name="Footer Placeholder 5">
            <a:extLst>
              <a:ext uri="{FF2B5EF4-FFF2-40B4-BE49-F238E27FC236}">
                <a16:creationId xmlns:a16="http://schemas.microsoft.com/office/drawing/2014/main" id="{230F11C2-17FD-AF4E-2C6D-4E45B1340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1C2-CA92-58B3-8E5F-26B93FCF5450}"/>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70759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1CF7-1787-F927-DEC0-4A7C16F25A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169E10-697B-6F15-FE40-F3BEC9787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6C8EC5-1042-D1BE-0A27-882C0E4446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065DA-5CAD-2A0F-DBED-9F7A72AED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A60B02-AC15-BF53-9D86-BD3101B34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43329A-39FF-0424-BC12-FFAF5ADB6238}"/>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8" name="Footer Placeholder 7">
            <a:extLst>
              <a:ext uri="{FF2B5EF4-FFF2-40B4-BE49-F238E27FC236}">
                <a16:creationId xmlns:a16="http://schemas.microsoft.com/office/drawing/2014/main" id="{1476F33F-BEEE-6D21-0E4A-EBDE89000F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9923E3-61CA-B960-63B6-92BAE8ADE71B}"/>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298625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C10E-4B25-9A29-D727-213B29A81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2ABE67-2D20-4C6F-FDFF-FDDAEDDFB97F}"/>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4" name="Footer Placeholder 3">
            <a:extLst>
              <a:ext uri="{FF2B5EF4-FFF2-40B4-BE49-F238E27FC236}">
                <a16:creationId xmlns:a16="http://schemas.microsoft.com/office/drawing/2014/main" id="{E52E9490-04B7-D820-C588-4C0C860D4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34EAB-CCC3-F87D-6D84-606D3B137EDB}"/>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16242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F9A05-E9B3-E1B9-1279-8A2B7FB4D99B}"/>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3" name="Footer Placeholder 2">
            <a:extLst>
              <a:ext uri="{FF2B5EF4-FFF2-40B4-BE49-F238E27FC236}">
                <a16:creationId xmlns:a16="http://schemas.microsoft.com/office/drawing/2014/main" id="{844C0618-8BD8-A157-6A7D-A2F4E87FBB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14B871-27A6-9F87-92FB-9258CDB2CBB8}"/>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119495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1CDB-D2B9-502B-67DE-A77D942D9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34963-3315-3A5F-108F-0E63D9065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D4F4B0-5AC6-DCA7-B175-0E4C19B0E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69DAF-055F-0458-B8FF-5B1B2838CC9F}"/>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6" name="Footer Placeholder 5">
            <a:extLst>
              <a:ext uri="{FF2B5EF4-FFF2-40B4-BE49-F238E27FC236}">
                <a16:creationId xmlns:a16="http://schemas.microsoft.com/office/drawing/2014/main" id="{668D5930-66DD-8C12-ECEA-EBA146BEA7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1840C-37DB-271E-73E6-3C2AAD522AFB}"/>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50249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35A6-D242-9DFA-35D6-1C5C56437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46551-36D1-9E93-1437-11A637132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288751-C565-81AE-2A2E-98803D3D2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C92C3-1399-9DA5-46A8-10FC8846BBD6}"/>
              </a:ext>
            </a:extLst>
          </p:cNvPr>
          <p:cNvSpPr>
            <a:spLocks noGrp="1"/>
          </p:cNvSpPr>
          <p:nvPr>
            <p:ph type="dt" sz="half" idx="10"/>
          </p:nvPr>
        </p:nvSpPr>
        <p:spPr/>
        <p:txBody>
          <a:bodyPr/>
          <a:lstStyle/>
          <a:p>
            <a:fld id="{18B32140-81D4-4990-993C-B7F782938626}" type="datetimeFigureOut">
              <a:rPr lang="en-US" smtClean="0"/>
              <a:t>10/4/2023</a:t>
            </a:fld>
            <a:endParaRPr lang="en-US"/>
          </a:p>
        </p:txBody>
      </p:sp>
      <p:sp>
        <p:nvSpPr>
          <p:cNvPr id="6" name="Footer Placeholder 5">
            <a:extLst>
              <a:ext uri="{FF2B5EF4-FFF2-40B4-BE49-F238E27FC236}">
                <a16:creationId xmlns:a16="http://schemas.microsoft.com/office/drawing/2014/main" id="{313613C1-C829-58D7-2869-E6E47FB28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D10BF-7C0D-B3E4-6BBB-782D35C5D344}"/>
              </a:ext>
            </a:extLst>
          </p:cNvPr>
          <p:cNvSpPr>
            <a:spLocks noGrp="1"/>
          </p:cNvSpPr>
          <p:nvPr>
            <p:ph type="sldNum" sz="quarter" idx="12"/>
          </p:nvPr>
        </p:nvSpPr>
        <p:spPr/>
        <p:txBody>
          <a:bodyPr/>
          <a:lstStyle/>
          <a:p>
            <a:fld id="{7B81CA91-4CCB-4672-89FA-EFC0B8DDC6F6}" type="slidenum">
              <a:rPr lang="en-US" smtClean="0"/>
              <a:t>‹#›</a:t>
            </a:fld>
            <a:endParaRPr lang="en-US"/>
          </a:p>
        </p:txBody>
      </p:sp>
    </p:spTree>
    <p:extLst>
      <p:ext uri="{BB962C8B-B14F-4D97-AF65-F5344CB8AC3E}">
        <p14:creationId xmlns:p14="http://schemas.microsoft.com/office/powerpoint/2010/main" val="227812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8CCB8-A06D-28B0-D0FF-2D702FEE2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41743-8E5A-EE39-D204-5E975330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889EF-4DF3-C6C5-DBAD-F633D720A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32140-81D4-4990-993C-B7F782938626}" type="datetimeFigureOut">
              <a:rPr lang="en-US" smtClean="0"/>
              <a:t>10/4/2023</a:t>
            </a:fld>
            <a:endParaRPr lang="en-US"/>
          </a:p>
        </p:txBody>
      </p:sp>
      <p:sp>
        <p:nvSpPr>
          <p:cNvPr id="5" name="Footer Placeholder 4">
            <a:extLst>
              <a:ext uri="{FF2B5EF4-FFF2-40B4-BE49-F238E27FC236}">
                <a16:creationId xmlns:a16="http://schemas.microsoft.com/office/drawing/2014/main" id="{5B553821-B41E-E572-0188-971AF27525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59712-5165-BAB0-537B-BF19A8D75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1CA91-4CCB-4672-89FA-EFC0B8DDC6F6}" type="slidenum">
              <a:rPr lang="en-US" smtClean="0"/>
              <a:t>‹#›</a:t>
            </a:fld>
            <a:endParaRPr lang="en-US"/>
          </a:p>
        </p:txBody>
      </p:sp>
    </p:spTree>
    <p:extLst>
      <p:ext uri="{BB962C8B-B14F-4D97-AF65-F5344CB8AC3E}">
        <p14:creationId xmlns:p14="http://schemas.microsoft.com/office/powerpoint/2010/main" val="668130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0C71C-FD46-8096-5BCB-C8D71FC34EBD}"/>
              </a:ext>
            </a:extLst>
          </p:cNvPr>
          <p:cNvPicPr>
            <a:picLocks noChangeAspect="1"/>
          </p:cNvPicPr>
          <p:nvPr/>
        </p:nvPicPr>
        <p:blipFill>
          <a:blip r:embed="rId2"/>
          <a:stretch>
            <a:fillRect/>
          </a:stretch>
        </p:blipFill>
        <p:spPr>
          <a:xfrm>
            <a:off x="-1" y="32558"/>
            <a:ext cx="12320257" cy="6787342"/>
          </a:xfrm>
          <a:prstGeom prst="rect">
            <a:avLst/>
          </a:prstGeom>
        </p:spPr>
      </p:pic>
      <p:sp>
        <p:nvSpPr>
          <p:cNvPr id="7" name="Title 1">
            <a:extLst>
              <a:ext uri="{FF2B5EF4-FFF2-40B4-BE49-F238E27FC236}">
                <a16:creationId xmlns:a16="http://schemas.microsoft.com/office/drawing/2014/main" id="{E5EF002A-0234-3FB8-1235-0913707DBDF8}"/>
              </a:ext>
            </a:extLst>
          </p:cNvPr>
          <p:cNvSpPr>
            <a:spLocks noGrp="1"/>
          </p:cNvSpPr>
          <p:nvPr>
            <p:ph type="ctrTitle"/>
          </p:nvPr>
        </p:nvSpPr>
        <p:spPr>
          <a:xfrm>
            <a:off x="1066800" y="3017126"/>
            <a:ext cx="10058400" cy="1411128"/>
          </a:xfrm>
          <a:effectLst>
            <a:outerShdw blurRad="50800" dist="38100" dir="2700000" algn="tl" rotWithShape="0">
              <a:prstClr val="black">
                <a:alpha val="40000"/>
              </a:prstClr>
            </a:outerShdw>
          </a:effectLst>
        </p:spPr>
        <p:txBody>
          <a:bodyPr>
            <a:normAutofit/>
          </a:bodyPr>
          <a:lstStyle/>
          <a:p>
            <a:r>
              <a:rPr lang="en-US" sz="4000" dirty="0">
                <a:solidFill>
                  <a:srgbClr val="FFFFFF"/>
                </a:solidFill>
                <a:latin typeface="Arial Black" panose="020B0A04020102020204" pitchFamily="34" charset="0"/>
              </a:rPr>
              <a:t>Market potential for the area adjacent to The Parkline</a:t>
            </a:r>
          </a:p>
        </p:txBody>
      </p:sp>
      <p:sp>
        <p:nvSpPr>
          <p:cNvPr id="8" name="Subtitle 2">
            <a:extLst>
              <a:ext uri="{FF2B5EF4-FFF2-40B4-BE49-F238E27FC236}">
                <a16:creationId xmlns:a16="http://schemas.microsoft.com/office/drawing/2014/main" id="{D64E440F-8469-684E-A01C-A0AF0AAEDFFF}"/>
              </a:ext>
            </a:extLst>
          </p:cNvPr>
          <p:cNvSpPr>
            <a:spLocks noGrp="1"/>
          </p:cNvSpPr>
          <p:nvPr>
            <p:ph type="subTitle" idx="1"/>
          </p:nvPr>
        </p:nvSpPr>
        <p:spPr>
          <a:xfrm>
            <a:off x="1066800" y="4428254"/>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Council Committee on Economic Sustainability</a:t>
            </a:r>
          </a:p>
          <a:p>
            <a:r>
              <a:rPr lang="en-US" dirty="0">
                <a:solidFill>
                  <a:srgbClr val="FFFFFF"/>
                </a:solidFill>
              </a:rPr>
              <a:t>October 6, 2023</a:t>
            </a:r>
          </a:p>
        </p:txBody>
      </p:sp>
      <p:pic>
        <p:nvPicPr>
          <p:cNvPr id="9" name="Picture 8" descr="Graphical user interface, text, application, website&#10;&#10;Description automatically generated">
            <a:extLst>
              <a:ext uri="{FF2B5EF4-FFF2-40B4-BE49-F238E27FC236}">
                <a16:creationId xmlns:a16="http://schemas.microsoft.com/office/drawing/2014/main" id="{C431FCBB-9287-70D1-8B19-2202E8C4D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420" y="5354750"/>
            <a:ext cx="2677160" cy="1218108"/>
          </a:xfrm>
          <a:prstGeom prst="rect">
            <a:avLst/>
          </a:prstGeom>
        </p:spPr>
      </p:pic>
      <p:sp>
        <p:nvSpPr>
          <p:cNvPr id="2" name="TextBox 1">
            <a:extLst>
              <a:ext uri="{FF2B5EF4-FFF2-40B4-BE49-F238E27FC236}">
                <a16:creationId xmlns:a16="http://schemas.microsoft.com/office/drawing/2014/main" id="{E794A69D-616C-93FA-FBAA-A910C006A9C8}"/>
              </a:ext>
            </a:extLst>
          </p:cNvPr>
          <p:cNvSpPr txBox="1"/>
          <p:nvPr/>
        </p:nvSpPr>
        <p:spPr>
          <a:xfrm>
            <a:off x="1266825" y="1106307"/>
            <a:ext cx="9419182" cy="1323439"/>
          </a:xfrm>
          <a:prstGeom prst="rect">
            <a:avLst/>
          </a:prstGeom>
          <a:solidFill>
            <a:schemeClr val="accent1"/>
          </a:solidFill>
        </p:spPr>
        <p:txBody>
          <a:bodyPr wrap="none" rtlCol="0">
            <a:spAutoFit/>
          </a:bodyPr>
          <a:lstStyle/>
          <a:p>
            <a:r>
              <a:rPr lang="en-US" sz="8000" dirty="0">
                <a:solidFill>
                  <a:schemeClr val="bg1"/>
                </a:solidFill>
              </a:rPr>
              <a:t>DRAFT PRESENTATION</a:t>
            </a:r>
          </a:p>
        </p:txBody>
      </p:sp>
    </p:spTree>
    <p:extLst>
      <p:ext uri="{BB962C8B-B14F-4D97-AF65-F5344CB8AC3E}">
        <p14:creationId xmlns:p14="http://schemas.microsoft.com/office/powerpoint/2010/main" val="315015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E62495E-CF58-FEDE-9DD8-CB8CA1498594}"/>
              </a:ext>
            </a:extLst>
          </p:cNvPr>
          <p:cNvSpPr txBox="1"/>
          <p:nvPr/>
        </p:nvSpPr>
        <p:spPr>
          <a:xfrm>
            <a:off x="0" y="645274"/>
            <a:ext cx="9530080" cy="6212726"/>
          </a:xfrm>
          <a:prstGeom prst="rect">
            <a:avLst/>
          </a:prstGeom>
          <a:noFill/>
        </p:spPr>
        <p:txBody>
          <a:bodyPr wrap="square">
            <a:spAutoFit/>
          </a:bodyPr>
          <a:lstStyle/>
          <a:p>
            <a:pPr marL="25400" marR="0" eaLnBrk="0" hangingPunct="0">
              <a:lnSpc>
                <a:spcPts val="1300"/>
              </a:lnSpc>
              <a:spcBef>
                <a:spcPts val="0"/>
              </a:spcBef>
              <a:spcAft>
                <a:spcPts val="0"/>
              </a:spcAft>
            </a:pP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1.</a:t>
            </a:r>
            <a:r>
              <a:rPr lang="en-US" spc="2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rgbClr val="231F20"/>
                </a:solidFill>
                <a:effectLst/>
                <a:latin typeface="Arial" panose="020B0604020202020204" pitchFamily="34" charset="0"/>
                <a:ea typeface="Calibri" panose="020F0502020204030204" pitchFamily="34" charset="0"/>
                <a:cs typeface="Arial" panose="020B0604020202020204" pitchFamily="34" charset="0"/>
              </a:rPr>
              <a:t>Neighborhood</a:t>
            </a:r>
            <a:r>
              <a:rPr lang="en-US" b="1" u="sng" spc="-7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b="1" u="sng" dirty="0">
                <a:solidFill>
                  <a:srgbClr val="231F20"/>
                </a:solidFill>
                <a:effectLst/>
                <a:latin typeface="Arial" panose="020B0604020202020204" pitchFamily="34" charset="0"/>
                <a:ea typeface="Calibri" panose="020F0502020204030204" pitchFamily="34" charset="0"/>
                <a:cs typeface="Arial" panose="020B0604020202020204" pitchFamily="34" charset="0"/>
              </a:rPr>
              <a:t>Retail</a:t>
            </a:r>
            <a:r>
              <a:rPr lang="en-US" b="1"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r>
              <a:rPr lang="en-US" b="1" spc="15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There</a:t>
            </a:r>
            <a:r>
              <a:rPr lang="en-US" spc="-5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are</a:t>
            </a:r>
            <a:r>
              <a:rPr lang="en-US" spc="-5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two</a:t>
            </a:r>
            <a:r>
              <a:rPr lang="en-US" spc="-5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kinds</a:t>
            </a:r>
            <a:r>
              <a:rPr lang="en-US" spc="-5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of</a:t>
            </a:r>
            <a:r>
              <a:rPr lang="en-US" spc="-5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a:t>
            </a:r>
            <a:r>
              <a:rPr lang="en-US" spc="-5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possible: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57250" marR="72390" lvl="0" indent="-342900" eaLnBrk="0" hangingPunct="0">
              <a:lnSpc>
                <a:spcPct val="103000"/>
              </a:lnSpc>
              <a:spcBef>
                <a:spcPts val="180"/>
              </a:spcBef>
              <a:spcAft>
                <a:spcPts val="0"/>
              </a:spcAft>
              <a:buClr>
                <a:srgbClr val="231F20"/>
              </a:buClr>
              <a:buSzPts val="1000"/>
              <a:buFont typeface="+mj-lt"/>
              <a:buAutoNum type="alphaUcPeriod"/>
              <a:tabLst>
                <a:tab pos="495300" algn="l"/>
              </a:tabLst>
            </a:pP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Strip</a:t>
            </a:r>
            <a:r>
              <a:rPr lang="en-US" spc="-2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retail:</a:t>
            </a:r>
            <a:r>
              <a:rPr lang="en-US"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could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include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10-20,000</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err="1">
                <a:solidFill>
                  <a:srgbClr val="231F20"/>
                </a:solidFill>
                <a:effectLst/>
                <a:latin typeface="Arial" panose="020B0604020202020204" pitchFamily="34" charset="0"/>
                <a:ea typeface="Calibri" panose="020F0502020204030204" pitchFamily="34" charset="0"/>
                <a:cs typeface="Arial" panose="020B0604020202020204" pitchFamily="34" charset="0"/>
              </a:rPr>
              <a:t>s.f.</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of</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side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tenants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for</a:t>
            </a:r>
            <a:r>
              <a:rPr lang="en-US"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Wegmans,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including</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businesses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like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Starbucks,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grab-and-go</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casual</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restaurant like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Panera,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UPS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store,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pizza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delivery,</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shoe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store,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nail</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hair</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salons,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phone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store,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and physical</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therapy</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dental</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offices.</a:t>
            </a:r>
            <a:endParaRPr lang="en-US" spc="-5" dirty="0">
              <a:effectLst/>
              <a:latin typeface="Arial" panose="020B0604020202020204" pitchFamily="34" charset="0"/>
              <a:ea typeface="Calibri" panose="020F0502020204030204" pitchFamily="34" charset="0"/>
              <a:cs typeface="Arial" panose="020B0604020202020204" pitchFamily="34" charset="0"/>
            </a:endParaRPr>
          </a:p>
          <a:p>
            <a:pPr marL="857250" marR="104140" lvl="0" indent="-342900" eaLnBrk="0" hangingPunct="0">
              <a:lnSpc>
                <a:spcPct val="103000"/>
              </a:lnSpc>
              <a:spcBef>
                <a:spcPts val="390"/>
              </a:spcBef>
              <a:spcAft>
                <a:spcPts val="0"/>
              </a:spcAft>
              <a:buClr>
                <a:srgbClr val="231F20"/>
              </a:buClr>
              <a:buSzPts val="1000"/>
              <a:buFont typeface="+mj-lt"/>
              <a:buAutoNum type="alphaUcPeriod"/>
              <a:tabLst>
                <a:tab pos="495300" algn="l"/>
              </a:tabLst>
            </a:pPr>
            <a:r>
              <a:rPr lang="en-US" b="1" u="sng"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Specialty</a:t>
            </a:r>
            <a:r>
              <a:rPr lang="en-US" b="1" u="sng" spc="-2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b="1" u="sng"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retail</a:t>
            </a:r>
            <a:r>
              <a:rPr lang="en-US" b="1"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r>
              <a:rPr lang="en-US" b="1"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could</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include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6-10,000</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square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feet</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wrapping</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around</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community</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green.</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Potential</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tenants</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include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local</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coffee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shop,</a:t>
            </a:r>
            <a:r>
              <a:rPr lang="en-US" spc="7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pub,</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bakery,</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deli/convenience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store,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frozen</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yogurt</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store,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and</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bike</a:t>
            </a:r>
            <a:r>
              <a:rPr lang="en-US"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store.</a:t>
            </a:r>
            <a:endParaRPr lang="en-US" spc="-35" dirty="0">
              <a:solidFill>
                <a:srgbClr val="231F20"/>
              </a:solidFill>
              <a:latin typeface="Arial" panose="020B0604020202020204" pitchFamily="34" charset="0"/>
              <a:ea typeface="Calibri" panose="020F0502020204030204" pitchFamily="34" charset="0"/>
              <a:cs typeface="Arial" panose="020B0604020202020204" pitchFamily="34" charset="0"/>
            </a:endParaRPr>
          </a:p>
          <a:p>
            <a:pPr marL="857250" marR="104140" lvl="0" indent="-342900" eaLnBrk="0" hangingPunct="0">
              <a:lnSpc>
                <a:spcPct val="103000"/>
              </a:lnSpc>
              <a:spcBef>
                <a:spcPts val="390"/>
              </a:spcBef>
              <a:spcAft>
                <a:spcPts val="0"/>
              </a:spcAft>
              <a:buClr>
                <a:srgbClr val="231F20"/>
              </a:buClr>
              <a:buSzPts val="1000"/>
              <a:buFont typeface="+mj-lt"/>
              <a:buAutoNum type="alphaUcPeriod"/>
              <a:tabLst>
                <a:tab pos="495300" algn="l"/>
              </a:tabLst>
            </a:pPr>
            <a:r>
              <a:rPr lang="en-US" b="1" u="sng"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Small</a:t>
            </a:r>
            <a:r>
              <a:rPr lang="en-US" b="1" u="sng"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b="1" u="sng"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Inn</a:t>
            </a:r>
            <a:r>
              <a:rPr lang="en-US" b="1" u="sng"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b="1" u="sng"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b="1" u="sng"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b="1" u="sng"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Hotel.</a:t>
            </a:r>
            <a:r>
              <a:rPr lang="en-US" b="1" u="sng" spc="2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 could be a limited-service, two- or three-star property with 25 to 50 rooms located over or behind the retail in the community hub.</a:t>
            </a:r>
            <a:endParaRPr lang="en-US" spc="-5" dirty="0">
              <a:effectLst/>
              <a:latin typeface="Arial" panose="020B0604020202020204" pitchFamily="34" charset="0"/>
              <a:ea typeface="Calibri" panose="020F0502020204030204" pitchFamily="34" charset="0"/>
              <a:cs typeface="Arial" panose="020B0604020202020204" pitchFamily="34" charset="0"/>
            </a:endParaRPr>
          </a:p>
          <a:p>
            <a:pPr marL="0" marR="0" eaLnBrk="0" hangingPunct="0">
              <a:lnSpc>
                <a:spcPct val="107000"/>
              </a:lnSpc>
              <a:spcBef>
                <a:spcPts val="45"/>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eaLnBrk="0" hangingPunct="0">
              <a:lnSpc>
                <a:spcPct val="107000"/>
              </a:lnSpc>
              <a:spcBef>
                <a:spcPts val="5"/>
              </a:spcBef>
              <a:spcAft>
                <a:spcPts val="0"/>
              </a:spcAft>
              <a:buClr>
                <a:srgbClr val="231F20"/>
              </a:buClr>
              <a:buSzPts val="1000"/>
              <a:buFont typeface="+mj-lt"/>
              <a:buAutoNum type="arabicPeriod" startAt="2"/>
              <a:tabLst>
                <a:tab pos="253365" algn="l"/>
              </a:tabLst>
            </a:pPr>
            <a:r>
              <a:rPr lang="en-US" b="1" u="sng"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Live Work Space.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There are two kinds of this:</a:t>
            </a:r>
            <a:endParaRPr lang="en-US" spc="-5" dirty="0">
              <a:effectLst/>
              <a:latin typeface="Arial" panose="020B0604020202020204" pitchFamily="34" charset="0"/>
              <a:ea typeface="Calibri" panose="020F0502020204030204" pitchFamily="34" charset="0"/>
              <a:cs typeface="Arial" panose="020B0604020202020204" pitchFamily="34" charset="0"/>
            </a:endParaRPr>
          </a:p>
          <a:p>
            <a:pPr marL="742950" marR="244475" lvl="1" indent="-285750" eaLnBrk="0" hangingPunct="0">
              <a:lnSpc>
                <a:spcPct val="103000"/>
              </a:lnSpc>
              <a:spcBef>
                <a:spcPts val="450"/>
              </a:spcBef>
              <a:spcAft>
                <a:spcPts val="0"/>
              </a:spcAft>
              <a:buClr>
                <a:srgbClr val="231F20"/>
              </a:buClr>
              <a:buSzPts val="1000"/>
              <a:buFont typeface="+mj-lt"/>
              <a:buAutoNum type="alphaUcPeriod"/>
              <a:tabLst>
                <a:tab pos="495300" algn="l"/>
              </a:tabLst>
            </a:pP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Higher exposure and accessibility:</a:t>
            </a:r>
            <a:r>
              <a:rPr lang="en-US" spc="2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There might be demand for 50 units along the</a:t>
            </a:r>
            <a:r>
              <a:rPr lang="en-US" spc="6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parkway in locations where visitors could park on the street. Potential tenants include</a:t>
            </a:r>
            <a:r>
              <a:rPr lang="en-US" spc="6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engineers, accountants, therapists, travel specialists, designers, and other professionals who</a:t>
            </a:r>
            <a:r>
              <a:rPr lang="en-US"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occasionally meet with their customers face-to-face.</a:t>
            </a:r>
            <a:endParaRPr lang="en-US" spc="-5" dirty="0">
              <a:effectLst/>
              <a:latin typeface="Arial" panose="020B0604020202020204" pitchFamily="34" charset="0"/>
              <a:ea typeface="Calibri" panose="020F0502020204030204" pitchFamily="34" charset="0"/>
              <a:cs typeface="Arial" panose="020B0604020202020204" pitchFamily="34" charset="0"/>
            </a:endParaRPr>
          </a:p>
          <a:p>
            <a:pPr marL="742950" marR="159385" lvl="1" indent="-285750" eaLnBrk="0" hangingPunct="0">
              <a:lnSpc>
                <a:spcPct val="103000"/>
              </a:lnSpc>
              <a:spcBef>
                <a:spcPts val="385"/>
              </a:spcBef>
              <a:spcAft>
                <a:spcPts val="0"/>
              </a:spcAft>
              <a:buClr>
                <a:srgbClr val="231F20"/>
              </a:buClr>
              <a:buSzPts val="1000"/>
              <a:buFont typeface="+mj-lt"/>
              <a:buAutoNum type="alphaUcPeriod"/>
              <a:tabLst>
                <a:tab pos="495300" algn="l"/>
              </a:tabLst>
            </a:pP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Lower</a:t>
            </a:r>
            <a:r>
              <a:rPr lang="en-US" spc="-2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exposure</a:t>
            </a:r>
            <a:r>
              <a:rPr lang="en-US" spc="-2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and</a:t>
            </a:r>
            <a:r>
              <a:rPr lang="en-US" spc="-2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accessibility:</a:t>
            </a:r>
            <a:r>
              <a:rPr lang="en-US" spc="2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could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include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another</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50</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units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off</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main parkway.</a:t>
            </a:r>
            <a:r>
              <a:rPr lang="en-US"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These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tenants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would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same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kind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of</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professionals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but</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with</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fewer</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employees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visitors.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Because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space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does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not</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need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same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visibility,</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it</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should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located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on</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side</a:t>
            </a:r>
            <a:r>
              <a:rPr lang="en-US"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streets</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of</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parkway</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(and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not</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buried</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within</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residential</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area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to</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east),</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within</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five-</a:t>
            </a:r>
            <a:r>
              <a:rPr lang="en-US"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spc="-5" dirty="0">
                <a:latin typeface="Arial" panose="020B0604020202020204" pitchFamily="34" charset="0"/>
                <a:ea typeface="Calibri" panose="020F0502020204030204" pitchFamily="34" charset="0"/>
                <a:cs typeface="Arial" panose="020B0604020202020204" pitchFamily="34" charset="0"/>
              </a:rPr>
              <a:t> </a:t>
            </a:r>
            <a:r>
              <a:rPr lang="en-US" dirty="0">
                <a:solidFill>
                  <a:srgbClr val="231F20"/>
                </a:solidFill>
                <a:effectLst/>
                <a:latin typeface="Arial" panose="020B0604020202020204" pitchFamily="34" charset="0"/>
                <a:ea typeface="Calibri" panose="020F0502020204030204" pitchFamily="34" charset="0"/>
                <a:cs typeface="Arial" panose="020B0604020202020204" pitchFamily="34" charset="0"/>
              </a:rPr>
              <a:t>ten-minute walk of the retail center.</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8AE171-1F74-1069-5788-D0D06B2D8492}"/>
              </a:ext>
            </a:extLst>
          </p:cNvPr>
          <p:cNvSpPr txBox="1"/>
          <p:nvPr/>
        </p:nvSpPr>
        <p:spPr>
          <a:xfrm>
            <a:off x="0" y="81280"/>
            <a:ext cx="6460487" cy="461665"/>
          </a:xfrm>
          <a:prstGeom prst="rect">
            <a:avLst/>
          </a:prstGeom>
          <a:noFill/>
        </p:spPr>
        <p:txBody>
          <a:bodyPr wrap="none" rtlCol="0">
            <a:spAutoFit/>
          </a:bodyPr>
          <a:lstStyle/>
          <a:p>
            <a:r>
              <a:rPr lang="en-US" sz="2400" dirty="0">
                <a:solidFill>
                  <a:srgbClr val="002060"/>
                </a:solidFill>
                <a:latin typeface="Arial Black" panose="020B0A04020102020204" pitchFamily="34" charset="0"/>
              </a:rPr>
              <a:t>Types of Commercial Establishments</a:t>
            </a:r>
          </a:p>
        </p:txBody>
      </p:sp>
      <p:pic>
        <p:nvPicPr>
          <p:cNvPr id="5" name="Picture 4">
            <a:extLst>
              <a:ext uri="{FF2B5EF4-FFF2-40B4-BE49-F238E27FC236}">
                <a16:creationId xmlns:a16="http://schemas.microsoft.com/office/drawing/2014/main" id="{901E827F-F0BE-F446-4187-2FE3FAB92682}"/>
              </a:ext>
            </a:extLst>
          </p:cNvPr>
          <p:cNvPicPr>
            <a:picLocks noChangeAspect="1"/>
          </p:cNvPicPr>
          <p:nvPr/>
        </p:nvPicPr>
        <p:blipFill>
          <a:blip r:embed="rId2"/>
          <a:stretch>
            <a:fillRect/>
          </a:stretch>
        </p:blipFill>
        <p:spPr>
          <a:xfrm>
            <a:off x="10398853" y="0"/>
            <a:ext cx="1793147" cy="6858000"/>
          </a:xfrm>
          <a:prstGeom prst="rect">
            <a:avLst/>
          </a:prstGeom>
        </p:spPr>
      </p:pic>
      <p:pic>
        <p:nvPicPr>
          <p:cNvPr id="6" name="Picture 5" descr="Graphical user interface, text, application, website&#10;&#10;Description automatically generated">
            <a:extLst>
              <a:ext uri="{FF2B5EF4-FFF2-40B4-BE49-F238E27FC236}">
                <a16:creationId xmlns:a16="http://schemas.microsoft.com/office/drawing/2014/main" id="{CC693A5D-6853-9DE6-DA0A-5FA7B2C0E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376" y="5872118"/>
            <a:ext cx="1438644" cy="654583"/>
          </a:xfrm>
          <a:prstGeom prst="rect">
            <a:avLst/>
          </a:prstGeom>
        </p:spPr>
      </p:pic>
    </p:spTree>
    <p:extLst>
      <p:ext uri="{BB962C8B-B14F-4D97-AF65-F5344CB8AC3E}">
        <p14:creationId xmlns:p14="http://schemas.microsoft.com/office/powerpoint/2010/main" val="211394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3207-0E7D-0739-1E09-F71B45D5363C}"/>
              </a:ext>
            </a:extLst>
          </p:cNvPr>
          <p:cNvSpPr>
            <a:spLocks noGrp="1"/>
          </p:cNvSpPr>
          <p:nvPr>
            <p:ph type="ctrTitle"/>
          </p:nvPr>
        </p:nvSpPr>
        <p:spPr>
          <a:xfrm>
            <a:off x="2527786" y="2064774"/>
            <a:ext cx="8971684" cy="3519258"/>
          </a:xfrm>
        </p:spPr>
        <p:txBody>
          <a:bodyPr>
            <a:noAutofit/>
          </a:bodyPr>
          <a:lstStyle/>
          <a:p>
            <a:pPr algn="l"/>
            <a:r>
              <a:rPr lang="en-US" sz="2400" b="1" i="0" u="none" strike="noStrike" baseline="0" dirty="0">
                <a:solidFill>
                  <a:srgbClr val="231F20"/>
                </a:solidFill>
                <a:latin typeface="Arial" panose="020B0604020202020204" pitchFamily="34" charset="0"/>
                <a:cs typeface="Arial" panose="020B0604020202020204" pitchFamily="34" charset="0"/>
              </a:rPr>
              <a:t>I. </a:t>
            </a:r>
            <a:r>
              <a:rPr lang="en-US" sz="2400" b="0" i="0" u="none" strike="noStrike" baseline="0" dirty="0">
                <a:solidFill>
                  <a:srgbClr val="231F20"/>
                </a:solidFill>
                <a:latin typeface="Arial" panose="020B0604020202020204" pitchFamily="34" charset="0"/>
                <a:cs typeface="Arial" panose="020B0604020202020204" pitchFamily="34" charset="0"/>
              </a:rPr>
              <a:t>Create a hierarchy of streets that establishes a "front door" for the project and a sense of arrival.</a:t>
            </a:r>
            <a:br>
              <a:rPr lang="en-US" sz="2400" dirty="0">
                <a:solidFill>
                  <a:srgbClr val="231F20"/>
                </a:solidFill>
                <a:latin typeface="Arial" panose="020B0604020202020204" pitchFamily="34" charset="0"/>
                <a:cs typeface="Arial" panose="020B0604020202020204" pitchFamily="34" charset="0"/>
              </a:rPr>
            </a:br>
            <a:br>
              <a:rPr lang="en-US" sz="2400" b="1" dirty="0">
                <a:solidFill>
                  <a:srgbClr val="231F20"/>
                </a:solidFill>
                <a:latin typeface="Arial" panose="020B0604020202020204" pitchFamily="34" charset="0"/>
                <a:cs typeface="Arial" panose="020B0604020202020204" pitchFamily="34" charset="0"/>
              </a:rPr>
            </a:br>
            <a:r>
              <a:rPr lang="en-US" sz="2400" b="1" dirty="0">
                <a:solidFill>
                  <a:srgbClr val="231F20"/>
                </a:solidFill>
                <a:latin typeface="Arial" panose="020B0604020202020204" pitchFamily="34" charset="0"/>
                <a:cs typeface="Arial" panose="020B0604020202020204" pitchFamily="34" charset="0"/>
              </a:rPr>
              <a:t>II. </a:t>
            </a:r>
            <a:r>
              <a:rPr lang="en-US" sz="2400" b="0" i="0" u="none" strike="noStrike" baseline="0" dirty="0">
                <a:solidFill>
                  <a:srgbClr val="231F20"/>
                </a:solidFill>
                <a:latin typeface="Arial" panose="020B0604020202020204" pitchFamily="34" charset="0"/>
                <a:cs typeface="Arial" panose="020B0604020202020204" pitchFamily="34" charset="0"/>
              </a:rPr>
              <a:t>Focus commercial development on the grassy knoll, where it can build off the strength of both Wegmans and the Eastowne campus.</a:t>
            </a:r>
            <a:br>
              <a:rPr lang="en-US" sz="2400" b="0" i="0" u="none" strike="noStrike" baseline="0" dirty="0">
                <a:solidFill>
                  <a:srgbClr val="231F20"/>
                </a:solidFill>
                <a:latin typeface="Arial" panose="020B0604020202020204" pitchFamily="34" charset="0"/>
                <a:cs typeface="Arial" panose="020B0604020202020204" pitchFamily="34" charset="0"/>
              </a:rPr>
            </a:br>
            <a:br>
              <a:rPr lang="en-US" sz="2400" b="0" i="0" u="none" strike="noStrike" baseline="0" dirty="0">
                <a:latin typeface="Arial" panose="020B0604020202020204" pitchFamily="34" charset="0"/>
                <a:cs typeface="Arial" panose="020B0604020202020204" pitchFamily="34" charset="0"/>
              </a:rPr>
            </a:br>
            <a:r>
              <a:rPr lang="en-US" sz="2400" b="1" i="0" u="none" strike="noStrike" baseline="0" dirty="0">
                <a:latin typeface="Arial" panose="020B0604020202020204" pitchFamily="34" charset="0"/>
                <a:cs typeface="Arial" panose="020B0604020202020204" pitchFamily="34" charset="0"/>
              </a:rPr>
              <a:t>III. </a:t>
            </a:r>
            <a:r>
              <a:rPr lang="en-US" sz="2400" b="0" i="0" u="none" strike="noStrike" baseline="0" dirty="0">
                <a:solidFill>
                  <a:srgbClr val="231F20"/>
                </a:solidFill>
                <a:latin typeface="Arial" panose="020B0604020202020204" pitchFamily="34" charset="0"/>
                <a:cs typeface="Arial" panose="020B0604020202020204" pitchFamily="34" charset="0"/>
              </a:rPr>
              <a:t>Add more streets in the residential area to reduce block size and the institutional character of apartment development there. This will encourage more for-sale housing in the rest of the area, make live/work more viable, and draw more town-wide residents to the local retail.</a:t>
            </a:r>
            <a:br>
              <a:rPr lang="en-US" sz="2000" b="0" i="0" u="none" strike="noStrike" baseline="0" dirty="0">
                <a:solidFill>
                  <a:srgbClr val="231F20"/>
                </a:solidFill>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6E94D3A-278E-EF2A-6EDC-35E132801FF8}"/>
              </a:ext>
            </a:extLst>
          </p:cNvPr>
          <p:cNvPicPr>
            <a:picLocks noChangeAspect="1"/>
          </p:cNvPicPr>
          <p:nvPr/>
        </p:nvPicPr>
        <p:blipFill>
          <a:blip r:embed="rId2"/>
          <a:stretch>
            <a:fillRect/>
          </a:stretch>
        </p:blipFill>
        <p:spPr>
          <a:xfrm>
            <a:off x="0" y="0"/>
            <a:ext cx="1793147" cy="6858000"/>
          </a:xfrm>
          <a:prstGeom prst="rect">
            <a:avLst/>
          </a:prstGeom>
        </p:spPr>
      </p:pic>
      <p:pic>
        <p:nvPicPr>
          <p:cNvPr id="4" name="Picture 3" descr="Graphical user interface, text, application, website&#10;&#10;Description automatically generated">
            <a:extLst>
              <a:ext uri="{FF2B5EF4-FFF2-40B4-BE49-F238E27FC236}">
                <a16:creationId xmlns:a16="http://schemas.microsoft.com/office/drawing/2014/main" id="{82D29C1D-2D00-10E3-1F39-5A365C864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23" y="5872118"/>
            <a:ext cx="1438644" cy="654583"/>
          </a:xfrm>
          <a:prstGeom prst="rect">
            <a:avLst/>
          </a:prstGeom>
        </p:spPr>
      </p:pic>
      <p:sp>
        <p:nvSpPr>
          <p:cNvPr id="7" name="TextBox 6">
            <a:extLst>
              <a:ext uri="{FF2B5EF4-FFF2-40B4-BE49-F238E27FC236}">
                <a16:creationId xmlns:a16="http://schemas.microsoft.com/office/drawing/2014/main" id="{C99873A4-632C-E924-D2DE-D3EC20C40398}"/>
              </a:ext>
            </a:extLst>
          </p:cNvPr>
          <p:cNvSpPr txBox="1"/>
          <p:nvPr/>
        </p:nvSpPr>
        <p:spPr>
          <a:xfrm>
            <a:off x="1995747" y="701766"/>
            <a:ext cx="4353756" cy="461665"/>
          </a:xfrm>
          <a:prstGeom prst="rect">
            <a:avLst/>
          </a:prstGeom>
          <a:noFill/>
        </p:spPr>
        <p:txBody>
          <a:bodyPr wrap="none" rtlCol="0">
            <a:spAutoFit/>
          </a:bodyPr>
          <a:lstStyle/>
          <a:p>
            <a:r>
              <a:rPr lang="en-US" sz="2400" dirty="0">
                <a:solidFill>
                  <a:srgbClr val="002060"/>
                </a:solidFill>
                <a:latin typeface="Arial Black" panose="020B0A04020102020204" pitchFamily="34" charset="0"/>
              </a:rPr>
              <a:t>Other recommendations:</a:t>
            </a:r>
          </a:p>
        </p:txBody>
      </p:sp>
    </p:spTree>
    <p:extLst>
      <p:ext uri="{BB962C8B-B14F-4D97-AF65-F5344CB8AC3E}">
        <p14:creationId xmlns:p14="http://schemas.microsoft.com/office/powerpoint/2010/main" val="389815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B64CE2-57E5-BEAE-4CB3-8C2D3174C596}"/>
              </a:ext>
            </a:extLst>
          </p:cNvPr>
          <p:cNvPicPr>
            <a:picLocks noChangeAspect="1"/>
          </p:cNvPicPr>
          <p:nvPr/>
        </p:nvPicPr>
        <p:blipFill>
          <a:blip r:embed="rId2"/>
          <a:stretch>
            <a:fillRect/>
          </a:stretch>
        </p:blipFill>
        <p:spPr>
          <a:xfrm>
            <a:off x="1091381" y="863968"/>
            <a:ext cx="11100619" cy="5842093"/>
          </a:xfrm>
          <a:prstGeom prst="rect">
            <a:avLst/>
          </a:prstGeom>
        </p:spPr>
      </p:pic>
      <p:cxnSp>
        <p:nvCxnSpPr>
          <p:cNvPr id="6" name="Straight Arrow Connector 5">
            <a:extLst>
              <a:ext uri="{FF2B5EF4-FFF2-40B4-BE49-F238E27FC236}">
                <a16:creationId xmlns:a16="http://schemas.microsoft.com/office/drawing/2014/main" id="{62072139-4A1A-E6DA-ECE0-6AD68ECD0396}"/>
              </a:ext>
            </a:extLst>
          </p:cNvPr>
          <p:cNvCxnSpPr>
            <a:cxnSpLocks/>
          </p:cNvCxnSpPr>
          <p:nvPr/>
        </p:nvCxnSpPr>
        <p:spPr>
          <a:xfrm flipV="1">
            <a:off x="7717621" y="4581832"/>
            <a:ext cx="1396883" cy="132735"/>
          </a:xfrm>
          <a:prstGeom prst="straightConnector1">
            <a:avLst/>
          </a:prstGeom>
          <a:ln w="1079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E72761-DA03-47F9-FE3B-65D86C20737D}"/>
              </a:ext>
            </a:extLst>
          </p:cNvPr>
          <p:cNvSpPr txBox="1"/>
          <p:nvPr/>
        </p:nvSpPr>
        <p:spPr>
          <a:xfrm>
            <a:off x="246860" y="151939"/>
            <a:ext cx="5126212" cy="461665"/>
          </a:xfrm>
          <a:prstGeom prst="rect">
            <a:avLst/>
          </a:prstGeom>
          <a:noFill/>
        </p:spPr>
        <p:txBody>
          <a:bodyPr wrap="none" rtlCol="0">
            <a:spAutoFit/>
          </a:bodyPr>
          <a:lstStyle/>
          <a:p>
            <a:r>
              <a:rPr lang="en-US" sz="2400" dirty="0">
                <a:solidFill>
                  <a:srgbClr val="002060"/>
                </a:solidFill>
                <a:latin typeface="Arial Black" panose="020B0A04020102020204" pitchFamily="34" charset="0"/>
              </a:rPr>
              <a:t>Additional recommendation:</a:t>
            </a:r>
          </a:p>
        </p:txBody>
      </p:sp>
      <p:sp>
        <p:nvSpPr>
          <p:cNvPr id="9" name="TextBox 8">
            <a:extLst>
              <a:ext uri="{FF2B5EF4-FFF2-40B4-BE49-F238E27FC236}">
                <a16:creationId xmlns:a16="http://schemas.microsoft.com/office/drawing/2014/main" id="{A13E3603-0D0D-1326-34C3-583A96F0BD9E}"/>
              </a:ext>
            </a:extLst>
          </p:cNvPr>
          <p:cNvSpPr txBox="1"/>
          <p:nvPr/>
        </p:nvSpPr>
        <p:spPr>
          <a:xfrm flipH="1">
            <a:off x="4568556" y="1415845"/>
            <a:ext cx="2687649" cy="923330"/>
          </a:xfrm>
          <a:prstGeom prst="rect">
            <a:avLst/>
          </a:prstGeom>
          <a:noFill/>
          <a:ln w="31750">
            <a:solidFill>
              <a:schemeClr val="accent1"/>
            </a:solidFill>
          </a:ln>
        </p:spPr>
        <p:txBody>
          <a:bodyPr wrap="square" rtlCol="0">
            <a:spAutoFit/>
          </a:bodyPr>
          <a:lstStyle/>
          <a:p>
            <a:r>
              <a:rPr lang="en-US" dirty="0"/>
              <a:t>Connect the two sides across Lakeview Drive of this potential district.</a:t>
            </a:r>
          </a:p>
        </p:txBody>
      </p:sp>
      <p:cxnSp>
        <p:nvCxnSpPr>
          <p:cNvPr id="11" name="Straight Arrow Connector 10">
            <a:extLst>
              <a:ext uri="{FF2B5EF4-FFF2-40B4-BE49-F238E27FC236}">
                <a16:creationId xmlns:a16="http://schemas.microsoft.com/office/drawing/2014/main" id="{050C7C6F-B334-DEF2-72EC-5A5087C387CA}"/>
              </a:ext>
            </a:extLst>
          </p:cNvPr>
          <p:cNvCxnSpPr>
            <a:cxnSpLocks/>
          </p:cNvCxnSpPr>
          <p:nvPr/>
        </p:nvCxnSpPr>
        <p:spPr>
          <a:xfrm>
            <a:off x="6096000" y="2339175"/>
            <a:ext cx="2320062" cy="2309024"/>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70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BC662D-97C1-B1DD-E7E0-E6AA21FEA3FE}"/>
              </a:ext>
            </a:extLst>
          </p:cNvPr>
          <p:cNvPicPr>
            <a:picLocks noChangeAspect="1"/>
          </p:cNvPicPr>
          <p:nvPr/>
        </p:nvPicPr>
        <p:blipFill>
          <a:blip r:embed="rId2"/>
          <a:stretch>
            <a:fillRect/>
          </a:stretch>
        </p:blipFill>
        <p:spPr>
          <a:xfrm>
            <a:off x="0" y="19493"/>
            <a:ext cx="12192000" cy="6819014"/>
          </a:xfrm>
          <a:prstGeom prst="rect">
            <a:avLst/>
          </a:prstGeom>
        </p:spPr>
      </p:pic>
    </p:spTree>
    <p:extLst>
      <p:ext uri="{BB962C8B-B14F-4D97-AF65-F5344CB8AC3E}">
        <p14:creationId xmlns:p14="http://schemas.microsoft.com/office/powerpoint/2010/main" val="284863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159F19-D26B-FB47-431F-D86B24D0D5F8}"/>
              </a:ext>
            </a:extLst>
          </p:cNvPr>
          <p:cNvPicPr>
            <a:picLocks noChangeAspect="1"/>
          </p:cNvPicPr>
          <p:nvPr/>
        </p:nvPicPr>
        <p:blipFill>
          <a:blip r:embed="rId2"/>
          <a:stretch>
            <a:fillRect/>
          </a:stretch>
        </p:blipFill>
        <p:spPr>
          <a:xfrm>
            <a:off x="-1" y="32558"/>
            <a:ext cx="12320257" cy="6787342"/>
          </a:xfrm>
          <a:prstGeom prst="rect">
            <a:avLst/>
          </a:prstGeom>
        </p:spPr>
      </p:pic>
      <p:sp>
        <p:nvSpPr>
          <p:cNvPr id="7" name="Title 1">
            <a:extLst>
              <a:ext uri="{FF2B5EF4-FFF2-40B4-BE49-F238E27FC236}">
                <a16:creationId xmlns:a16="http://schemas.microsoft.com/office/drawing/2014/main" id="{E5EF002A-0234-3FB8-1235-0913707DBDF8}"/>
              </a:ext>
            </a:extLst>
          </p:cNvPr>
          <p:cNvSpPr>
            <a:spLocks noGrp="1"/>
          </p:cNvSpPr>
          <p:nvPr>
            <p:ph type="ctrTitle"/>
          </p:nvPr>
        </p:nvSpPr>
        <p:spPr>
          <a:xfrm>
            <a:off x="1219329" y="2849127"/>
            <a:ext cx="10058400" cy="1411128"/>
          </a:xfrm>
          <a:effectLst>
            <a:outerShdw blurRad="50800" dist="38100" dir="2700000" algn="tl" rotWithShape="0">
              <a:prstClr val="black">
                <a:alpha val="40000"/>
              </a:prstClr>
            </a:outerShdw>
          </a:effectLst>
        </p:spPr>
        <p:txBody>
          <a:bodyPr>
            <a:normAutofit/>
          </a:bodyPr>
          <a:lstStyle/>
          <a:p>
            <a:r>
              <a:rPr lang="en-US" sz="4000" dirty="0">
                <a:solidFill>
                  <a:srgbClr val="FFFFFF"/>
                </a:solidFill>
                <a:latin typeface="Arial Black" panose="020B0A04020102020204" pitchFamily="34" charset="0"/>
              </a:rPr>
              <a:t>Market potential for the area adjacent to The Parkline</a:t>
            </a:r>
          </a:p>
        </p:txBody>
      </p:sp>
      <p:sp>
        <p:nvSpPr>
          <p:cNvPr id="8" name="Subtitle 2">
            <a:extLst>
              <a:ext uri="{FF2B5EF4-FFF2-40B4-BE49-F238E27FC236}">
                <a16:creationId xmlns:a16="http://schemas.microsoft.com/office/drawing/2014/main" id="{D64E440F-8469-684E-A01C-A0AF0AAEDFFF}"/>
              </a:ext>
            </a:extLst>
          </p:cNvPr>
          <p:cNvSpPr>
            <a:spLocks noGrp="1"/>
          </p:cNvSpPr>
          <p:nvPr>
            <p:ph type="subTitle" idx="1"/>
          </p:nvPr>
        </p:nvSpPr>
        <p:spPr>
          <a:xfrm>
            <a:off x="1100051" y="4248688"/>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Council Committee on Economic Sustainability</a:t>
            </a:r>
          </a:p>
          <a:p>
            <a:r>
              <a:rPr lang="en-US" dirty="0">
                <a:solidFill>
                  <a:srgbClr val="FFFFFF"/>
                </a:solidFill>
              </a:rPr>
              <a:t>October 6, 2023</a:t>
            </a:r>
          </a:p>
        </p:txBody>
      </p:sp>
      <p:pic>
        <p:nvPicPr>
          <p:cNvPr id="9" name="Picture 8" descr="Graphical user interface, text, application, website&#10;&#10;Description automatically generated">
            <a:extLst>
              <a:ext uri="{FF2B5EF4-FFF2-40B4-BE49-F238E27FC236}">
                <a16:creationId xmlns:a16="http://schemas.microsoft.com/office/drawing/2014/main" id="{C431FCBB-9287-70D1-8B19-2202E8C4D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900" y="5060816"/>
            <a:ext cx="2677160" cy="1218108"/>
          </a:xfrm>
          <a:prstGeom prst="rect">
            <a:avLst/>
          </a:prstGeom>
        </p:spPr>
      </p:pic>
      <p:sp>
        <p:nvSpPr>
          <p:cNvPr id="10" name="TextBox 9">
            <a:extLst>
              <a:ext uri="{FF2B5EF4-FFF2-40B4-BE49-F238E27FC236}">
                <a16:creationId xmlns:a16="http://schemas.microsoft.com/office/drawing/2014/main" id="{6C2F2465-FD36-CE0F-033D-C4405E6B8076}"/>
              </a:ext>
            </a:extLst>
          </p:cNvPr>
          <p:cNvSpPr txBox="1"/>
          <p:nvPr/>
        </p:nvSpPr>
        <p:spPr>
          <a:xfrm>
            <a:off x="3973421" y="1117542"/>
            <a:ext cx="4758034" cy="1862048"/>
          </a:xfrm>
          <a:prstGeom prst="rect">
            <a:avLst/>
          </a:prstGeom>
          <a:noFill/>
        </p:spPr>
        <p:txBody>
          <a:bodyPr wrap="none" rtlCol="0">
            <a:spAutoFit/>
          </a:bodyPr>
          <a:lstStyle/>
          <a:p>
            <a:r>
              <a:rPr lang="en-US" sz="11500" dirty="0">
                <a:solidFill>
                  <a:schemeClr val="bg1"/>
                </a:solidFill>
                <a:latin typeface="Edwardian Script ITC" panose="030303020407070D0804" pitchFamily="66" charset="0"/>
              </a:rPr>
              <a:t>Questions?</a:t>
            </a:r>
          </a:p>
        </p:txBody>
      </p:sp>
    </p:spTree>
    <p:extLst>
      <p:ext uri="{BB962C8B-B14F-4D97-AF65-F5344CB8AC3E}">
        <p14:creationId xmlns:p14="http://schemas.microsoft.com/office/powerpoint/2010/main" val="92675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A2D2-0DBE-0670-7E83-10DD3571452E}"/>
              </a:ext>
            </a:extLst>
          </p:cNvPr>
          <p:cNvSpPr>
            <a:spLocks noGrp="1"/>
          </p:cNvSpPr>
          <p:nvPr>
            <p:ph type="title"/>
          </p:nvPr>
        </p:nvSpPr>
        <p:spPr>
          <a:xfrm>
            <a:off x="2100942" y="365125"/>
            <a:ext cx="9252857" cy="1325563"/>
          </a:xfrm>
        </p:spPr>
        <p:txBody>
          <a:bodyPr/>
          <a:lstStyle/>
          <a:p>
            <a:r>
              <a:rPr lang="en-US" dirty="0">
                <a:solidFill>
                  <a:srgbClr val="002060"/>
                </a:solidFill>
                <a:latin typeface="Arial Black" panose="020B0A04020102020204" pitchFamily="34" charset="0"/>
              </a:rPr>
              <a:t>Outline of presentation</a:t>
            </a:r>
          </a:p>
        </p:txBody>
      </p:sp>
      <p:sp>
        <p:nvSpPr>
          <p:cNvPr id="3" name="Content Placeholder 2">
            <a:extLst>
              <a:ext uri="{FF2B5EF4-FFF2-40B4-BE49-F238E27FC236}">
                <a16:creationId xmlns:a16="http://schemas.microsoft.com/office/drawing/2014/main" id="{8CDBDA92-388C-F3FA-1E70-10896EF239B8}"/>
              </a:ext>
            </a:extLst>
          </p:cNvPr>
          <p:cNvSpPr>
            <a:spLocks noGrp="1"/>
          </p:cNvSpPr>
          <p:nvPr>
            <p:ph idx="1"/>
          </p:nvPr>
        </p:nvSpPr>
        <p:spPr>
          <a:xfrm>
            <a:off x="2271251" y="2641703"/>
            <a:ext cx="9082548" cy="2392414"/>
          </a:xfrm>
        </p:spPr>
        <p:txBody>
          <a:bodyPr>
            <a:normAutofit lnSpcReduction="10000"/>
          </a:bodyPr>
          <a:lstStyle/>
          <a:p>
            <a:r>
              <a:rPr lang="en-US" dirty="0"/>
              <a:t>Overview of local and regional retail market</a:t>
            </a:r>
          </a:p>
          <a:p>
            <a:r>
              <a:rPr lang="en-US" dirty="0"/>
              <a:t>Market demands in comparison to adjacent retail areas</a:t>
            </a:r>
          </a:p>
          <a:p>
            <a:r>
              <a:rPr lang="en-US" dirty="0"/>
              <a:t>Site Plan as developed by Town Staff</a:t>
            </a:r>
          </a:p>
          <a:p>
            <a:r>
              <a:rPr lang="en-US" dirty="0"/>
              <a:t>Potential market use types for the Parkline site</a:t>
            </a:r>
          </a:p>
          <a:p>
            <a:r>
              <a:rPr lang="en-US" dirty="0"/>
              <a:t>Recommendations</a:t>
            </a:r>
          </a:p>
          <a:p>
            <a:endParaRPr lang="en-US" dirty="0"/>
          </a:p>
        </p:txBody>
      </p:sp>
      <p:pic>
        <p:nvPicPr>
          <p:cNvPr id="4" name="Picture 3">
            <a:extLst>
              <a:ext uri="{FF2B5EF4-FFF2-40B4-BE49-F238E27FC236}">
                <a16:creationId xmlns:a16="http://schemas.microsoft.com/office/drawing/2014/main" id="{5F51ED24-55BE-946C-B096-F7FCF1B10315}"/>
              </a:ext>
            </a:extLst>
          </p:cNvPr>
          <p:cNvPicPr>
            <a:picLocks noChangeAspect="1"/>
          </p:cNvPicPr>
          <p:nvPr/>
        </p:nvPicPr>
        <p:blipFill>
          <a:blip r:embed="rId2"/>
          <a:stretch>
            <a:fillRect/>
          </a:stretch>
        </p:blipFill>
        <p:spPr>
          <a:xfrm>
            <a:off x="0" y="0"/>
            <a:ext cx="1793147" cy="6858000"/>
          </a:xfrm>
          <a:prstGeom prst="rect">
            <a:avLst/>
          </a:prstGeom>
        </p:spPr>
      </p:pic>
      <p:pic>
        <p:nvPicPr>
          <p:cNvPr id="5" name="Picture 4" descr="Graphical user interface, text, application, website&#10;&#10;Description automatically generated">
            <a:extLst>
              <a:ext uri="{FF2B5EF4-FFF2-40B4-BE49-F238E27FC236}">
                <a16:creationId xmlns:a16="http://schemas.microsoft.com/office/drawing/2014/main" id="{802DD04F-AA6A-35A0-722D-3A06CBF62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23" y="5872118"/>
            <a:ext cx="1438644" cy="654583"/>
          </a:xfrm>
          <a:prstGeom prst="rect">
            <a:avLst/>
          </a:prstGeom>
        </p:spPr>
      </p:pic>
    </p:spTree>
    <p:extLst>
      <p:ext uri="{BB962C8B-B14F-4D97-AF65-F5344CB8AC3E}">
        <p14:creationId xmlns:p14="http://schemas.microsoft.com/office/powerpoint/2010/main" val="14466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E8051D-964A-EDA4-0AE1-BD8BE5F22346}"/>
              </a:ext>
            </a:extLst>
          </p:cNvPr>
          <p:cNvPicPr>
            <a:picLocks noChangeAspect="1"/>
          </p:cNvPicPr>
          <p:nvPr/>
        </p:nvPicPr>
        <p:blipFill>
          <a:blip r:embed="rId2"/>
          <a:stretch>
            <a:fillRect/>
          </a:stretch>
        </p:blipFill>
        <p:spPr>
          <a:xfrm>
            <a:off x="10398853" y="0"/>
            <a:ext cx="1793147" cy="6858000"/>
          </a:xfrm>
          <a:prstGeom prst="rect">
            <a:avLst/>
          </a:prstGeom>
        </p:spPr>
      </p:pic>
      <p:pic>
        <p:nvPicPr>
          <p:cNvPr id="5" name="Picture 4">
            <a:extLst>
              <a:ext uri="{FF2B5EF4-FFF2-40B4-BE49-F238E27FC236}">
                <a16:creationId xmlns:a16="http://schemas.microsoft.com/office/drawing/2014/main" id="{7F70A6D4-AE4D-C1B9-F6B3-C5F248FC7898}"/>
              </a:ext>
            </a:extLst>
          </p:cNvPr>
          <p:cNvPicPr>
            <a:picLocks noChangeAspect="1"/>
          </p:cNvPicPr>
          <p:nvPr/>
        </p:nvPicPr>
        <p:blipFill>
          <a:blip r:embed="rId3"/>
          <a:stretch>
            <a:fillRect/>
          </a:stretch>
        </p:blipFill>
        <p:spPr>
          <a:xfrm>
            <a:off x="0" y="-22594"/>
            <a:ext cx="5600700" cy="6903188"/>
          </a:xfrm>
          <a:prstGeom prst="rect">
            <a:avLst/>
          </a:prstGeom>
        </p:spPr>
      </p:pic>
      <p:sp>
        <p:nvSpPr>
          <p:cNvPr id="6" name="Oval 5">
            <a:extLst>
              <a:ext uri="{FF2B5EF4-FFF2-40B4-BE49-F238E27FC236}">
                <a16:creationId xmlns:a16="http://schemas.microsoft.com/office/drawing/2014/main" id="{AF8C8AD0-1CCA-C4A9-1906-58E43DD016B5}"/>
              </a:ext>
            </a:extLst>
          </p:cNvPr>
          <p:cNvSpPr/>
          <p:nvPr/>
        </p:nvSpPr>
        <p:spPr>
          <a:xfrm>
            <a:off x="1112833" y="669934"/>
            <a:ext cx="922444" cy="922892"/>
          </a:xfrm>
          <a:prstGeom prst="ellipse">
            <a:avLst/>
          </a:prstGeom>
          <a:noFill/>
          <a:ln w="149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20648E-233E-0FA5-B66C-184E02B993F4}"/>
              </a:ext>
            </a:extLst>
          </p:cNvPr>
          <p:cNvSpPr/>
          <p:nvPr/>
        </p:nvSpPr>
        <p:spPr>
          <a:xfrm>
            <a:off x="1363556" y="3585199"/>
            <a:ext cx="922444" cy="922892"/>
          </a:xfrm>
          <a:prstGeom prst="ellipse">
            <a:avLst/>
          </a:prstGeom>
          <a:noFill/>
          <a:ln w="149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1ED9794-9A86-7B1D-427C-7C7508861255}"/>
              </a:ext>
            </a:extLst>
          </p:cNvPr>
          <p:cNvSpPr/>
          <p:nvPr/>
        </p:nvSpPr>
        <p:spPr>
          <a:xfrm>
            <a:off x="2800350" y="2410244"/>
            <a:ext cx="922444" cy="922892"/>
          </a:xfrm>
          <a:prstGeom prst="ellipse">
            <a:avLst/>
          </a:prstGeom>
          <a:noFill/>
          <a:ln w="149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81EBFF9-FF31-067C-7FC4-F09BFAB8CDD9}"/>
              </a:ext>
            </a:extLst>
          </p:cNvPr>
          <p:cNvSpPr/>
          <p:nvPr/>
        </p:nvSpPr>
        <p:spPr>
          <a:xfrm>
            <a:off x="3102022" y="3910333"/>
            <a:ext cx="732559" cy="671499"/>
          </a:xfrm>
          <a:prstGeom prst="ellipse">
            <a:avLst/>
          </a:prstGeom>
          <a:noFill/>
          <a:ln w="149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847BBB-E4C7-4FC9-B787-D7DD63F18753}"/>
              </a:ext>
            </a:extLst>
          </p:cNvPr>
          <p:cNvSpPr/>
          <p:nvPr/>
        </p:nvSpPr>
        <p:spPr>
          <a:xfrm>
            <a:off x="1207775" y="5200619"/>
            <a:ext cx="732559" cy="671499"/>
          </a:xfrm>
          <a:prstGeom prst="ellipse">
            <a:avLst/>
          </a:prstGeom>
          <a:noFill/>
          <a:ln w="149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7FD946-7EF3-5016-6B27-9BA2764C53C8}"/>
              </a:ext>
            </a:extLst>
          </p:cNvPr>
          <p:cNvSpPr txBox="1"/>
          <p:nvPr/>
        </p:nvSpPr>
        <p:spPr>
          <a:xfrm>
            <a:off x="5600700" y="765948"/>
            <a:ext cx="3048335" cy="1815882"/>
          </a:xfrm>
          <a:prstGeom prst="rect">
            <a:avLst/>
          </a:prstGeom>
          <a:noFill/>
        </p:spPr>
        <p:txBody>
          <a:bodyPr wrap="none" rtlCol="0">
            <a:spAutoFit/>
          </a:bodyPr>
          <a:lstStyle/>
          <a:p>
            <a:r>
              <a:rPr lang="en-US" sz="2800" dirty="0">
                <a:solidFill>
                  <a:srgbClr val="002060"/>
                </a:solidFill>
                <a:latin typeface="Arial Black" panose="020B0A04020102020204" pitchFamily="34" charset="0"/>
              </a:rPr>
              <a:t>Retail Hubs in </a:t>
            </a:r>
          </a:p>
          <a:p>
            <a:r>
              <a:rPr lang="en-US" sz="2800" dirty="0">
                <a:solidFill>
                  <a:srgbClr val="002060"/>
                </a:solidFill>
                <a:latin typeface="Arial Black" panose="020B0A04020102020204" pitchFamily="34" charset="0"/>
              </a:rPr>
              <a:t>Chapel Hill</a:t>
            </a:r>
          </a:p>
          <a:p>
            <a:endParaRPr lang="en-US" sz="2800" dirty="0">
              <a:solidFill>
                <a:srgbClr val="002060"/>
              </a:solidFill>
              <a:latin typeface="Arial Black" panose="020B0A04020102020204" pitchFamily="34" charset="0"/>
            </a:endParaRPr>
          </a:p>
          <a:p>
            <a:endParaRPr lang="en-US" sz="2800" dirty="0">
              <a:solidFill>
                <a:srgbClr val="002060"/>
              </a:solidFill>
              <a:latin typeface="Arial Black" panose="020B0A04020102020204" pitchFamily="34" charset="0"/>
            </a:endParaRPr>
          </a:p>
        </p:txBody>
      </p:sp>
      <p:sp>
        <p:nvSpPr>
          <p:cNvPr id="12" name="TextBox 11">
            <a:extLst>
              <a:ext uri="{FF2B5EF4-FFF2-40B4-BE49-F238E27FC236}">
                <a16:creationId xmlns:a16="http://schemas.microsoft.com/office/drawing/2014/main" id="{FA93BEA9-3B9D-4BA1-10A1-C6DD78A2FD3E}"/>
              </a:ext>
            </a:extLst>
          </p:cNvPr>
          <p:cNvSpPr txBox="1"/>
          <p:nvPr/>
        </p:nvSpPr>
        <p:spPr>
          <a:xfrm>
            <a:off x="6652834" y="2871690"/>
            <a:ext cx="1977977" cy="923330"/>
          </a:xfrm>
          <a:prstGeom prst="rect">
            <a:avLst/>
          </a:prstGeom>
          <a:noFill/>
        </p:spPr>
        <p:txBody>
          <a:bodyPr wrap="none" rtlCol="0">
            <a:spAutoFit/>
          </a:bodyPr>
          <a:lstStyle/>
          <a:p>
            <a:r>
              <a:rPr lang="en-US" dirty="0"/>
              <a:t>Larger retail areas</a:t>
            </a:r>
          </a:p>
          <a:p>
            <a:endParaRPr lang="en-US" dirty="0"/>
          </a:p>
          <a:p>
            <a:r>
              <a:rPr lang="en-US" dirty="0"/>
              <a:t>Smaller retail areas</a:t>
            </a:r>
          </a:p>
        </p:txBody>
      </p:sp>
      <p:sp>
        <p:nvSpPr>
          <p:cNvPr id="14" name="Oval 13">
            <a:extLst>
              <a:ext uri="{FF2B5EF4-FFF2-40B4-BE49-F238E27FC236}">
                <a16:creationId xmlns:a16="http://schemas.microsoft.com/office/drawing/2014/main" id="{66B77D84-6FE3-275D-395C-361270C0BACC}"/>
              </a:ext>
            </a:extLst>
          </p:cNvPr>
          <p:cNvSpPr/>
          <p:nvPr/>
        </p:nvSpPr>
        <p:spPr>
          <a:xfrm>
            <a:off x="6116320" y="2871690"/>
            <a:ext cx="371278" cy="385693"/>
          </a:xfrm>
          <a:prstGeom prst="ellipse">
            <a:avLst/>
          </a:prstGeom>
          <a:noFill/>
          <a:ln w="149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0302C3-5343-E4B4-A039-D73E703309AE}"/>
              </a:ext>
            </a:extLst>
          </p:cNvPr>
          <p:cNvSpPr/>
          <p:nvPr/>
        </p:nvSpPr>
        <p:spPr>
          <a:xfrm>
            <a:off x="6116320" y="3483187"/>
            <a:ext cx="371278" cy="385694"/>
          </a:xfrm>
          <a:prstGeom prst="ellipse">
            <a:avLst/>
          </a:prstGeom>
          <a:noFill/>
          <a:ln w="149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CD3BC6-8AA5-64C1-8B97-D42E100174F7}"/>
              </a:ext>
            </a:extLst>
          </p:cNvPr>
          <p:cNvSpPr txBox="1"/>
          <p:nvPr/>
        </p:nvSpPr>
        <p:spPr>
          <a:xfrm>
            <a:off x="5881351" y="4948788"/>
            <a:ext cx="4625759" cy="923330"/>
          </a:xfrm>
          <a:prstGeom prst="rect">
            <a:avLst/>
          </a:prstGeom>
          <a:noFill/>
        </p:spPr>
        <p:txBody>
          <a:bodyPr wrap="square" rtlCol="0">
            <a:spAutoFit/>
          </a:bodyPr>
          <a:lstStyle/>
          <a:p>
            <a:r>
              <a:rPr lang="en-US" b="1" dirty="0"/>
              <a:t>_________________</a:t>
            </a:r>
          </a:p>
          <a:p>
            <a:r>
              <a:rPr lang="en-US" b="1" dirty="0"/>
              <a:t>Chapel Hill has approximately 2.6 million square feet of retail space.</a:t>
            </a:r>
          </a:p>
        </p:txBody>
      </p:sp>
      <p:pic>
        <p:nvPicPr>
          <p:cNvPr id="13" name="Picture 12" descr="Graphical user interface, text, application, website&#10;&#10;Description automatically generated">
            <a:extLst>
              <a:ext uri="{FF2B5EF4-FFF2-40B4-BE49-F238E27FC236}">
                <a16:creationId xmlns:a16="http://schemas.microsoft.com/office/drawing/2014/main" id="{DC79502A-2220-64B2-BC2F-CB6FBBD50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1376" y="5872118"/>
            <a:ext cx="1438644" cy="654583"/>
          </a:xfrm>
          <a:prstGeom prst="rect">
            <a:avLst/>
          </a:prstGeom>
        </p:spPr>
      </p:pic>
    </p:spTree>
    <p:extLst>
      <p:ext uri="{BB962C8B-B14F-4D97-AF65-F5344CB8AC3E}">
        <p14:creationId xmlns:p14="http://schemas.microsoft.com/office/powerpoint/2010/main" val="137069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EDCDF-DDEE-28DD-1D9B-8DBE5CFF0EF9}"/>
              </a:ext>
            </a:extLst>
          </p:cNvPr>
          <p:cNvPicPr>
            <a:picLocks noChangeAspect="1"/>
          </p:cNvPicPr>
          <p:nvPr/>
        </p:nvPicPr>
        <p:blipFill rotWithShape="1">
          <a:blip r:embed="rId2"/>
          <a:srcRect l="10173" t="8234" r="12944" b="21325"/>
          <a:stretch/>
        </p:blipFill>
        <p:spPr>
          <a:xfrm>
            <a:off x="5829298" y="-60100"/>
            <a:ext cx="5663047" cy="6918100"/>
          </a:xfrm>
          <a:prstGeom prst="rect">
            <a:avLst/>
          </a:prstGeom>
        </p:spPr>
      </p:pic>
      <p:sp>
        <p:nvSpPr>
          <p:cNvPr id="6" name="TextBox 5">
            <a:extLst>
              <a:ext uri="{FF2B5EF4-FFF2-40B4-BE49-F238E27FC236}">
                <a16:creationId xmlns:a16="http://schemas.microsoft.com/office/drawing/2014/main" id="{2F9E2ED5-5805-1A54-16CE-DF77A70F32F9}"/>
              </a:ext>
            </a:extLst>
          </p:cNvPr>
          <p:cNvSpPr txBox="1"/>
          <p:nvPr/>
        </p:nvSpPr>
        <p:spPr>
          <a:xfrm>
            <a:off x="2299334" y="2736502"/>
            <a:ext cx="2778623" cy="1815882"/>
          </a:xfrm>
          <a:prstGeom prst="rect">
            <a:avLst/>
          </a:prstGeom>
          <a:noFill/>
        </p:spPr>
        <p:txBody>
          <a:bodyPr wrap="square" rtlCol="0">
            <a:spAutoFit/>
          </a:bodyPr>
          <a:lstStyle/>
          <a:p>
            <a:pPr algn="r"/>
            <a:r>
              <a:rPr lang="en-US" sz="2800" dirty="0">
                <a:solidFill>
                  <a:srgbClr val="002060"/>
                </a:solidFill>
                <a:latin typeface="Arial Black" panose="020B0A04020102020204" pitchFamily="34" charset="0"/>
              </a:rPr>
              <a:t>Square feet in retail hubs in Chapel Hill.</a:t>
            </a:r>
          </a:p>
        </p:txBody>
      </p:sp>
      <p:pic>
        <p:nvPicPr>
          <p:cNvPr id="2" name="Picture 1">
            <a:extLst>
              <a:ext uri="{FF2B5EF4-FFF2-40B4-BE49-F238E27FC236}">
                <a16:creationId xmlns:a16="http://schemas.microsoft.com/office/drawing/2014/main" id="{6266BDEC-BE24-E564-0115-FFDECD94747B}"/>
              </a:ext>
            </a:extLst>
          </p:cNvPr>
          <p:cNvPicPr>
            <a:picLocks noChangeAspect="1"/>
          </p:cNvPicPr>
          <p:nvPr/>
        </p:nvPicPr>
        <p:blipFill>
          <a:blip r:embed="rId3"/>
          <a:stretch>
            <a:fillRect/>
          </a:stretch>
        </p:blipFill>
        <p:spPr>
          <a:xfrm>
            <a:off x="0" y="0"/>
            <a:ext cx="1793147" cy="6858000"/>
          </a:xfrm>
          <a:prstGeom prst="rect">
            <a:avLst/>
          </a:prstGeom>
        </p:spPr>
      </p:pic>
      <p:pic>
        <p:nvPicPr>
          <p:cNvPr id="3" name="Picture 2" descr="Graphical user interface, text, application, website&#10;&#10;Description automatically generated">
            <a:extLst>
              <a:ext uri="{FF2B5EF4-FFF2-40B4-BE49-F238E27FC236}">
                <a16:creationId xmlns:a16="http://schemas.microsoft.com/office/drawing/2014/main" id="{1FD66CE7-AA7A-7E0A-625B-786EB8C8A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23" y="5872118"/>
            <a:ext cx="1438644" cy="654583"/>
          </a:xfrm>
          <a:prstGeom prst="rect">
            <a:avLst/>
          </a:prstGeom>
        </p:spPr>
      </p:pic>
    </p:spTree>
    <p:extLst>
      <p:ext uri="{BB962C8B-B14F-4D97-AF65-F5344CB8AC3E}">
        <p14:creationId xmlns:p14="http://schemas.microsoft.com/office/powerpoint/2010/main" val="222518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EE251-CFF9-5745-B497-AC605461F897}"/>
              </a:ext>
            </a:extLst>
          </p:cNvPr>
          <p:cNvPicPr>
            <a:picLocks noChangeAspect="1"/>
          </p:cNvPicPr>
          <p:nvPr/>
        </p:nvPicPr>
        <p:blipFill>
          <a:blip r:embed="rId2"/>
          <a:stretch>
            <a:fillRect/>
          </a:stretch>
        </p:blipFill>
        <p:spPr>
          <a:xfrm>
            <a:off x="128587" y="334700"/>
            <a:ext cx="11934825" cy="6381750"/>
          </a:xfrm>
          <a:prstGeom prst="rect">
            <a:avLst/>
          </a:prstGeom>
        </p:spPr>
      </p:pic>
      <p:sp>
        <p:nvSpPr>
          <p:cNvPr id="6" name="Oval 5">
            <a:extLst>
              <a:ext uri="{FF2B5EF4-FFF2-40B4-BE49-F238E27FC236}">
                <a16:creationId xmlns:a16="http://schemas.microsoft.com/office/drawing/2014/main" id="{D3A3C915-D624-5DC7-E3C8-38E9FE381F89}"/>
              </a:ext>
            </a:extLst>
          </p:cNvPr>
          <p:cNvSpPr/>
          <p:nvPr/>
        </p:nvSpPr>
        <p:spPr>
          <a:xfrm>
            <a:off x="3409000" y="924791"/>
            <a:ext cx="2805546" cy="1828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8E55E43-F0CC-FB16-8C34-73621B699654}"/>
              </a:ext>
            </a:extLst>
          </p:cNvPr>
          <p:cNvSpPr/>
          <p:nvPr/>
        </p:nvSpPr>
        <p:spPr>
          <a:xfrm>
            <a:off x="7917091" y="4901939"/>
            <a:ext cx="2805546" cy="1828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A2CAE94-691B-2C15-DC1B-4158FBCD5D05}"/>
              </a:ext>
            </a:extLst>
          </p:cNvPr>
          <p:cNvCxnSpPr>
            <a:cxnSpLocks/>
          </p:cNvCxnSpPr>
          <p:nvPr/>
        </p:nvCxnSpPr>
        <p:spPr>
          <a:xfrm flipV="1">
            <a:off x="2526890" y="2206393"/>
            <a:ext cx="1612490" cy="1136882"/>
          </a:xfrm>
          <a:prstGeom prst="straightConnector1">
            <a:avLst/>
          </a:prstGeom>
          <a:ln w="1016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9B2688-9542-3EB0-9C95-CC73FC7D2AD0}"/>
              </a:ext>
            </a:extLst>
          </p:cNvPr>
          <p:cNvCxnSpPr>
            <a:cxnSpLocks/>
          </p:cNvCxnSpPr>
          <p:nvPr/>
        </p:nvCxnSpPr>
        <p:spPr>
          <a:xfrm>
            <a:off x="2662746" y="3525575"/>
            <a:ext cx="4151009" cy="240180"/>
          </a:xfrm>
          <a:prstGeom prst="straightConnector1">
            <a:avLst/>
          </a:prstGeom>
          <a:ln w="1016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279F39-F2BF-4D83-0E55-BA57564FA8E6}"/>
              </a:ext>
            </a:extLst>
          </p:cNvPr>
          <p:cNvSpPr txBox="1"/>
          <p:nvPr/>
        </p:nvSpPr>
        <p:spPr>
          <a:xfrm>
            <a:off x="182777" y="238267"/>
            <a:ext cx="10048713" cy="461665"/>
          </a:xfrm>
          <a:prstGeom prst="rect">
            <a:avLst/>
          </a:prstGeom>
          <a:noFill/>
        </p:spPr>
        <p:txBody>
          <a:bodyPr wrap="none" rtlCol="0">
            <a:spAutoFit/>
          </a:bodyPr>
          <a:lstStyle/>
          <a:p>
            <a:r>
              <a:rPr lang="en-US" sz="2400" dirty="0">
                <a:solidFill>
                  <a:srgbClr val="002060"/>
                </a:solidFill>
                <a:latin typeface="Arial Black" panose="020B0A04020102020204" pitchFamily="34" charset="0"/>
              </a:rPr>
              <a:t>We lose a portion of our retail base to the Triangle Region.</a:t>
            </a:r>
          </a:p>
        </p:txBody>
      </p:sp>
    </p:spTree>
    <p:extLst>
      <p:ext uri="{BB962C8B-B14F-4D97-AF65-F5344CB8AC3E}">
        <p14:creationId xmlns:p14="http://schemas.microsoft.com/office/powerpoint/2010/main" val="421541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68ECE-333C-C033-1D8E-33D61AC8515E}"/>
              </a:ext>
            </a:extLst>
          </p:cNvPr>
          <p:cNvPicPr>
            <a:picLocks noChangeAspect="1"/>
          </p:cNvPicPr>
          <p:nvPr/>
        </p:nvPicPr>
        <p:blipFill>
          <a:blip r:embed="rId2"/>
          <a:stretch>
            <a:fillRect/>
          </a:stretch>
        </p:blipFill>
        <p:spPr>
          <a:xfrm>
            <a:off x="4270769" y="154131"/>
            <a:ext cx="7280285" cy="6549737"/>
          </a:xfrm>
          <a:prstGeom prst="rect">
            <a:avLst/>
          </a:prstGeom>
        </p:spPr>
      </p:pic>
      <p:pic>
        <p:nvPicPr>
          <p:cNvPr id="6" name="Picture 5">
            <a:extLst>
              <a:ext uri="{FF2B5EF4-FFF2-40B4-BE49-F238E27FC236}">
                <a16:creationId xmlns:a16="http://schemas.microsoft.com/office/drawing/2014/main" id="{AC9F7C98-92C3-EA10-8BE7-DD589194A144}"/>
              </a:ext>
            </a:extLst>
          </p:cNvPr>
          <p:cNvPicPr>
            <a:picLocks noChangeAspect="1"/>
          </p:cNvPicPr>
          <p:nvPr/>
        </p:nvPicPr>
        <p:blipFill>
          <a:blip r:embed="rId3"/>
          <a:stretch>
            <a:fillRect/>
          </a:stretch>
        </p:blipFill>
        <p:spPr>
          <a:xfrm>
            <a:off x="153266" y="497898"/>
            <a:ext cx="5362575" cy="895350"/>
          </a:xfrm>
          <a:prstGeom prst="rect">
            <a:avLst/>
          </a:prstGeom>
        </p:spPr>
      </p:pic>
      <p:pic>
        <p:nvPicPr>
          <p:cNvPr id="8" name="Picture 7">
            <a:extLst>
              <a:ext uri="{FF2B5EF4-FFF2-40B4-BE49-F238E27FC236}">
                <a16:creationId xmlns:a16="http://schemas.microsoft.com/office/drawing/2014/main" id="{CE0BBD06-DA03-BCF9-5BF0-62E19993DC85}"/>
              </a:ext>
            </a:extLst>
          </p:cNvPr>
          <p:cNvPicPr>
            <a:picLocks noChangeAspect="1"/>
          </p:cNvPicPr>
          <p:nvPr/>
        </p:nvPicPr>
        <p:blipFill>
          <a:blip r:embed="rId4"/>
          <a:stretch>
            <a:fillRect/>
          </a:stretch>
        </p:blipFill>
        <p:spPr>
          <a:xfrm>
            <a:off x="415203" y="6265718"/>
            <a:ext cx="2419350" cy="438150"/>
          </a:xfrm>
          <a:prstGeom prst="rect">
            <a:avLst/>
          </a:prstGeom>
        </p:spPr>
      </p:pic>
      <p:sp>
        <p:nvSpPr>
          <p:cNvPr id="2" name="TextBox 1">
            <a:extLst>
              <a:ext uri="{FF2B5EF4-FFF2-40B4-BE49-F238E27FC236}">
                <a16:creationId xmlns:a16="http://schemas.microsoft.com/office/drawing/2014/main" id="{79B97F57-FE9B-FA81-9959-C7D9E84D3C03}"/>
              </a:ext>
            </a:extLst>
          </p:cNvPr>
          <p:cNvSpPr txBox="1"/>
          <p:nvPr/>
        </p:nvSpPr>
        <p:spPr>
          <a:xfrm>
            <a:off x="153266" y="3120766"/>
            <a:ext cx="3878406" cy="1569660"/>
          </a:xfrm>
          <a:prstGeom prst="rect">
            <a:avLst/>
          </a:prstGeom>
          <a:noFill/>
        </p:spPr>
        <p:txBody>
          <a:bodyPr wrap="square" rtlCol="0">
            <a:spAutoFit/>
          </a:bodyPr>
          <a:lstStyle/>
          <a:p>
            <a:pPr algn="r"/>
            <a:r>
              <a:rPr lang="en-US" sz="2400" b="1" dirty="0">
                <a:solidFill>
                  <a:srgbClr val="002060"/>
                </a:solidFill>
                <a:latin typeface="Arial" panose="020B0604020202020204" pitchFamily="34" charset="0"/>
                <a:cs typeface="Arial" panose="020B0604020202020204" pitchFamily="34" charset="0"/>
              </a:rPr>
              <a:t>Roughly 4.7 million square feet of retail within a few miles of our border.</a:t>
            </a:r>
          </a:p>
        </p:txBody>
      </p:sp>
    </p:spTree>
    <p:extLst>
      <p:ext uri="{BB962C8B-B14F-4D97-AF65-F5344CB8AC3E}">
        <p14:creationId xmlns:p14="http://schemas.microsoft.com/office/powerpoint/2010/main" val="351258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D32495-9C61-846D-6CDB-D5D8F17E4115}"/>
              </a:ext>
            </a:extLst>
          </p:cNvPr>
          <p:cNvPicPr>
            <a:picLocks noChangeAspect="1"/>
          </p:cNvPicPr>
          <p:nvPr/>
        </p:nvPicPr>
        <p:blipFill>
          <a:blip r:embed="rId2"/>
          <a:stretch>
            <a:fillRect/>
          </a:stretch>
        </p:blipFill>
        <p:spPr>
          <a:xfrm>
            <a:off x="0" y="1"/>
            <a:ext cx="12227943" cy="6837900"/>
          </a:xfrm>
          <a:prstGeom prst="rect">
            <a:avLst/>
          </a:prstGeom>
        </p:spPr>
      </p:pic>
      <p:sp>
        <p:nvSpPr>
          <p:cNvPr id="2" name="Rectangle 1">
            <a:extLst>
              <a:ext uri="{FF2B5EF4-FFF2-40B4-BE49-F238E27FC236}">
                <a16:creationId xmlns:a16="http://schemas.microsoft.com/office/drawing/2014/main" id="{9CE43107-A360-ACD9-0DAE-8CC30DAFD88C}"/>
              </a:ext>
            </a:extLst>
          </p:cNvPr>
          <p:cNvSpPr/>
          <p:nvPr/>
        </p:nvSpPr>
        <p:spPr>
          <a:xfrm>
            <a:off x="1009650" y="5391150"/>
            <a:ext cx="3543300" cy="276225"/>
          </a:xfrm>
          <a:prstGeom prst="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16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3207-0E7D-0739-1E09-F71B45D5363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D8B399B-6268-BB2F-7921-ECB493EBEA26}"/>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099A9AC6-8BB3-1E73-1C36-A0E31DF0D22B}"/>
              </a:ext>
            </a:extLst>
          </p:cNvPr>
          <p:cNvPicPr>
            <a:picLocks noChangeAspect="1"/>
          </p:cNvPicPr>
          <p:nvPr/>
        </p:nvPicPr>
        <p:blipFill>
          <a:blip r:embed="rId2"/>
          <a:stretch>
            <a:fillRect/>
          </a:stretch>
        </p:blipFill>
        <p:spPr>
          <a:xfrm>
            <a:off x="0" y="220764"/>
            <a:ext cx="12192000" cy="6416471"/>
          </a:xfrm>
          <a:prstGeom prst="rect">
            <a:avLst/>
          </a:prstGeom>
        </p:spPr>
      </p:pic>
    </p:spTree>
    <p:extLst>
      <p:ext uri="{BB962C8B-B14F-4D97-AF65-F5344CB8AC3E}">
        <p14:creationId xmlns:p14="http://schemas.microsoft.com/office/powerpoint/2010/main" val="352165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093A40-1ECD-42B4-D150-FF9E1D79B4AA}"/>
              </a:ext>
            </a:extLst>
          </p:cNvPr>
          <p:cNvPicPr>
            <a:picLocks noChangeAspect="1"/>
          </p:cNvPicPr>
          <p:nvPr/>
        </p:nvPicPr>
        <p:blipFill>
          <a:blip r:embed="rId2"/>
          <a:stretch>
            <a:fillRect/>
          </a:stretch>
        </p:blipFill>
        <p:spPr>
          <a:xfrm>
            <a:off x="3781107" y="386926"/>
            <a:ext cx="8410893" cy="6241463"/>
          </a:xfrm>
          <a:prstGeom prst="rect">
            <a:avLst/>
          </a:prstGeom>
        </p:spPr>
      </p:pic>
      <p:cxnSp>
        <p:nvCxnSpPr>
          <p:cNvPr id="7" name="Straight Connector 6">
            <a:extLst>
              <a:ext uri="{FF2B5EF4-FFF2-40B4-BE49-F238E27FC236}">
                <a16:creationId xmlns:a16="http://schemas.microsoft.com/office/drawing/2014/main" id="{CB96DC06-04EE-75E5-87E7-4BAB3DAEDA16}"/>
              </a:ext>
            </a:extLst>
          </p:cNvPr>
          <p:cNvCxnSpPr>
            <a:cxnSpLocks/>
          </p:cNvCxnSpPr>
          <p:nvPr/>
        </p:nvCxnSpPr>
        <p:spPr>
          <a:xfrm>
            <a:off x="6502400" y="4135120"/>
            <a:ext cx="111760" cy="7112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988C442-F15A-DDA7-F7CF-E24BDE674173}"/>
              </a:ext>
            </a:extLst>
          </p:cNvPr>
          <p:cNvSpPr txBox="1"/>
          <p:nvPr/>
        </p:nvSpPr>
        <p:spPr>
          <a:xfrm>
            <a:off x="280555" y="633845"/>
            <a:ext cx="3221181" cy="1754326"/>
          </a:xfrm>
          <a:prstGeom prst="rect">
            <a:avLst/>
          </a:prstGeom>
          <a:noFill/>
          <a:ln>
            <a:solidFill>
              <a:srgbClr val="00B0F0"/>
            </a:solidFill>
          </a:ln>
        </p:spPr>
        <p:txBody>
          <a:bodyPr wrap="square" rtlCol="0">
            <a:spAutoFit/>
          </a:bodyPr>
          <a:lstStyle/>
          <a:p>
            <a:r>
              <a:rPr lang="en-US" dirty="0"/>
              <a:t>Neighborhood retail facing onto the community green.</a:t>
            </a:r>
          </a:p>
          <a:p>
            <a:r>
              <a:rPr lang="en-US" dirty="0"/>
              <a:t>This retail could support with basic neighborhood type needs and also benefit from the traffic headed to Wegmans</a:t>
            </a:r>
          </a:p>
        </p:txBody>
      </p:sp>
      <p:cxnSp>
        <p:nvCxnSpPr>
          <p:cNvPr id="4" name="Straight Arrow Connector 3">
            <a:extLst>
              <a:ext uri="{FF2B5EF4-FFF2-40B4-BE49-F238E27FC236}">
                <a16:creationId xmlns:a16="http://schemas.microsoft.com/office/drawing/2014/main" id="{97989278-35AA-BC30-5EE9-C4803A861D07}"/>
              </a:ext>
            </a:extLst>
          </p:cNvPr>
          <p:cNvCxnSpPr>
            <a:cxnSpLocks/>
          </p:cNvCxnSpPr>
          <p:nvPr/>
        </p:nvCxnSpPr>
        <p:spPr>
          <a:xfrm>
            <a:off x="3501736" y="2388171"/>
            <a:ext cx="3000664" cy="1944838"/>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25B18D-9606-4A59-7643-F338EBF26EE1}"/>
              </a:ext>
            </a:extLst>
          </p:cNvPr>
          <p:cNvCxnSpPr>
            <a:cxnSpLocks/>
          </p:cNvCxnSpPr>
          <p:nvPr/>
        </p:nvCxnSpPr>
        <p:spPr>
          <a:xfrm flipV="1">
            <a:off x="6713085" y="4846320"/>
            <a:ext cx="1412103" cy="301507"/>
          </a:xfrm>
          <a:prstGeom prst="line">
            <a:avLst/>
          </a:prstGeom>
          <a:ln w="1206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B423989-C00D-7F8E-EFB9-4E16141ED681}"/>
              </a:ext>
            </a:extLst>
          </p:cNvPr>
          <p:cNvSpPr txBox="1"/>
          <p:nvPr/>
        </p:nvSpPr>
        <p:spPr>
          <a:xfrm>
            <a:off x="280555" y="3673455"/>
            <a:ext cx="3221181" cy="2031325"/>
          </a:xfrm>
          <a:prstGeom prst="rect">
            <a:avLst/>
          </a:prstGeom>
          <a:noFill/>
          <a:ln>
            <a:solidFill>
              <a:srgbClr val="00B0F0"/>
            </a:solidFill>
          </a:ln>
        </p:spPr>
        <p:txBody>
          <a:bodyPr wrap="square" rtlCol="0">
            <a:spAutoFit/>
          </a:bodyPr>
          <a:lstStyle/>
          <a:p>
            <a:r>
              <a:rPr lang="en-US" dirty="0"/>
              <a:t>Live-work type units facing the primary boulevard.</a:t>
            </a:r>
          </a:p>
          <a:p>
            <a:r>
              <a:rPr lang="en-US" dirty="0"/>
              <a:t>These could be for one-man offices for engineers, architects, and other professional services types that have a relatively low traffic impact.</a:t>
            </a:r>
          </a:p>
        </p:txBody>
      </p:sp>
      <p:cxnSp>
        <p:nvCxnSpPr>
          <p:cNvPr id="10" name="Straight Arrow Connector 9">
            <a:extLst>
              <a:ext uri="{FF2B5EF4-FFF2-40B4-BE49-F238E27FC236}">
                <a16:creationId xmlns:a16="http://schemas.microsoft.com/office/drawing/2014/main" id="{FC1573D8-1123-B1B9-8637-EA6EFDEA3A32}"/>
              </a:ext>
            </a:extLst>
          </p:cNvPr>
          <p:cNvCxnSpPr>
            <a:cxnSpLocks/>
          </p:cNvCxnSpPr>
          <p:nvPr/>
        </p:nvCxnSpPr>
        <p:spPr>
          <a:xfrm flipV="1">
            <a:off x="3501736" y="5147827"/>
            <a:ext cx="3361180" cy="255446"/>
          </a:xfrm>
          <a:prstGeom prst="straightConnector1">
            <a:avLst/>
          </a:prstGeom>
          <a:ln w="825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06E0DE-9EC4-F659-8CB0-5484CD20C83C}"/>
              </a:ext>
            </a:extLst>
          </p:cNvPr>
          <p:cNvSpPr txBox="1"/>
          <p:nvPr/>
        </p:nvSpPr>
        <p:spPr>
          <a:xfrm>
            <a:off x="4237703" y="82956"/>
            <a:ext cx="7134517" cy="461665"/>
          </a:xfrm>
          <a:prstGeom prst="rect">
            <a:avLst/>
          </a:prstGeom>
          <a:noFill/>
        </p:spPr>
        <p:txBody>
          <a:bodyPr wrap="none" rtlCol="0">
            <a:spAutoFit/>
          </a:bodyPr>
          <a:lstStyle/>
          <a:p>
            <a:r>
              <a:rPr lang="en-US" sz="2400" dirty="0">
                <a:solidFill>
                  <a:srgbClr val="002060"/>
                </a:solidFill>
                <a:latin typeface="Arial Black" panose="020B0A04020102020204" pitchFamily="34" charset="0"/>
              </a:rPr>
              <a:t>Commercial potential of the Parkline site</a:t>
            </a:r>
          </a:p>
        </p:txBody>
      </p:sp>
      <p:cxnSp>
        <p:nvCxnSpPr>
          <p:cNvPr id="16" name="Straight Connector 15">
            <a:extLst>
              <a:ext uri="{FF2B5EF4-FFF2-40B4-BE49-F238E27FC236}">
                <a16:creationId xmlns:a16="http://schemas.microsoft.com/office/drawing/2014/main" id="{EEC2FBFD-7A22-0C20-CEE2-EC3B4C0DC8A2}"/>
              </a:ext>
            </a:extLst>
          </p:cNvPr>
          <p:cNvCxnSpPr>
            <a:cxnSpLocks/>
          </p:cNvCxnSpPr>
          <p:nvPr/>
        </p:nvCxnSpPr>
        <p:spPr>
          <a:xfrm flipV="1">
            <a:off x="8182330" y="5064723"/>
            <a:ext cx="1412103" cy="301507"/>
          </a:xfrm>
          <a:prstGeom prst="line">
            <a:avLst/>
          </a:prstGeom>
          <a:ln w="1206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866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604</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Edwardian Script ITC</vt:lpstr>
      <vt:lpstr>Office Theme</vt:lpstr>
      <vt:lpstr>Market potential for the area adjacent to The Parkline</vt:lpstr>
      <vt:lpstr>Outline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Create a hierarchy of streets that establishes a "front door" for the project and a sense of arrival.  II. Focus commercial development on the grassy knoll, where it can build off the strength of both Wegmans and the Eastowne campus.  III. Add more streets in the residential area to reduce block size and the institutional character of apartment development there. This will encourage more for-sale housing in the rest of the area, make live/work more viable, and draw more town-wide residents to the local retail. </vt:lpstr>
      <vt:lpstr>PowerPoint Presentation</vt:lpstr>
      <vt:lpstr>PowerPoint Presentation</vt:lpstr>
      <vt:lpstr>Market potential for the area adjacent to The Parkline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Dwight Bassett</dc:creator>
  <cp:lastModifiedBy>Dwight Bassett</cp:lastModifiedBy>
  <cp:revision>17</cp:revision>
  <dcterms:created xsi:type="dcterms:W3CDTF">2023-09-22T14:32:43Z</dcterms:created>
  <dcterms:modified xsi:type="dcterms:W3CDTF">2023-10-04T14:15:49Z</dcterms:modified>
</cp:coreProperties>
</file>