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6" r:id="rId2"/>
    <p:sldId id="297" r:id="rId3"/>
    <p:sldId id="290" r:id="rId4"/>
    <p:sldId id="312" r:id="rId5"/>
    <p:sldId id="264" r:id="rId6"/>
    <p:sldId id="313" r:id="rId7"/>
    <p:sldId id="299" r:id="rId8"/>
    <p:sldId id="300" r:id="rId9"/>
    <p:sldId id="287" r:id="rId10"/>
    <p:sldId id="310" r:id="rId11"/>
    <p:sldId id="315" r:id="rId12"/>
    <p:sldId id="316" r:id="rId13"/>
    <p:sldId id="322" r:id="rId14"/>
    <p:sldId id="321" r:id="rId15"/>
    <p:sldId id="314" r:id="rId16"/>
    <p:sldId id="309" r:id="rId17"/>
    <p:sldId id="317" r:id="rId18"/>
    <p:sldId id="311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61279" autoAdjust="0"/>
  </p:normalViewPr>
  <p:slideViewPr>
    <p:cSldViewPr>
      <p:cViewPr varScale="1">
        <p:scale>
          <a:sx n="42" d="100"/>
          <a:sy n="42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4"/>
    </p:cViewPr>
  </p:sorterViewPr>
  <p:notesViewPr>
    <p:cSldViewPr>
      <p:cViewPr varScale="1">
        <p:scale>
          <a:sx n="53" d="100"/>
          <a:sy n="53" d="100"/>
        </p:scale>
        <p:origin x="-1794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C88BE4-423D-4751-B018-92E38E485EA8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F82320-4263-4736-829A-46313791D7B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20AC4EC-C758-420A-832D-D2CC0B2587EB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388131-BD4E-4B3C-BC8A-C7DE36CD03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8B6E37-564A-4953-A30D-AFCE1604DB38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9E41D3-3C6E-4072-B897-2CDB6502F1D2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9E41D3-3C6E-4072-B897-2CDB6502F1D2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9E41D3-3C6E-4072-B897-2CDB6502F1D2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B516ED-D34A-4326-B203-BABC2A5329C1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/>
              <a:t>This is an example of the University’s efforts to avoid and minimize impacts to a stream along </a:t>
            </a:r>
            <a:r>
              <a:rPr lang="en-US" sz="1100" dirty="0" err="1"/>
              <a:t>Seawell</a:t>
            </a:r>
            <a:r>
              <a:rPr lang="en-US" sz="1100" dirty="0"/>
              <a:t> School Road. Separate bike and pedestrian facilities are a requirement of the Development Agreement with the Town of Chapel Hill. The University proposes to reduce impacts by combining the bike and pedestrian paths to a single multi‐use path on the east side of </a:t>
            </a:r>
            <a:r>
              <a:rPr lang="en-US" sz="1100" dirty="0" err="1"/>
              <a:t>Seawell</a:t>
            </a:r>
            <a:r>
              <a:rPr lang="en-US" sz="1100" dirty="0"/>
              <a:t> Road, away from the existing stream on the west side of the road, thus avoiding impact on approximately 600 linear feet of the creek. This reduction requires a minor modification to the Development Agreement. This proposed minor modification of the Development Agreement has been submitted to the Town of Chapel Hill.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589B5-9ADB-4C19-BBAE-F15575C948B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9E41D3-3C6E-4072-B897-2CDB6502F1D2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9E41D3-3C6E-4072-B897-2CDB6502F1D2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B516ED-D34A-4326-B203-BABC2A5329C1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A76AAE-0353-4A7F-8C6B-D9F1E36D9233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007104-5B46-49E5-9940-C8486C2FEF70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E907A-BADA-498B-B31B-45970EB0A21D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EB516ED-D34A-4326-B203-BABC2A5329C1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C9900D-02F7-40C5-BA3E-ED42CC0BD92A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4E907A-BADA-498B-B31B-45970EB0A21D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F7C6FD-8D3A-44DC-9C48-B4EAC7272B7B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ADF3B3-F53D-4F02-977A-F8EF08D19264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9F778A-8645-4BF2-A766-9C7688A6A132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8CCEEE-F8E3-4366-91C9-F88FB3F5160E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2491B-3FE4-4E3C-9816-F65024867B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11B461-0339-4980-AE0B-7BC8A1941E95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579DE-F0C1-4811-830F-1864BC9BB4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CC66C5-C0B4-47C0-8CF2-3ED44942B3B7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E6E57-6795-4363-AFEF-32E504576D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113267-4E79-4279-99C4-35C7813149F6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4CFAA-48DB-4FB6-81FF-92808B420075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59B7A4-BC55-4BD9-A011-91B333E95663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AAE31-DC79-41A9-88F6-C84169F374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07A3B9-6267-49A5-9612-1D8B61BF9279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3DDCF-F47D-403C-ABF9-1650774F04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75705-4B7A-46FD-97ED-F8E4339BDFE6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E84C1-60D4-49E3-A214-E81D8F05B6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853A4C-8BB3-4988-9F5B-7E70546F0034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8C874-3414-45D0-9B76-7929EE4437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31E503-25A1-4D4F-A623-333799C4AFC4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8BE09-DA74-4F0F-9F8B-9B4B6A7764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AA6C63-D73E-4A54-A6CF-6AF562F65DCD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937D7-9490-4931-B1A6-44681FF5EA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F5A283-C400-4E81-B6DC-67280ECB71BB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9FEC2-7647-4B1D-A092-E82262EA24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7DDEAA6-3DB0-46B3-93FF-AD47E28D9418}" type="datetimeFigureOut">
              <a:rPr lang="en-US"/>
              <a:pPr/>
              <a:t>9/29/2010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FAE6D03-8917-4C9A-A66F-50395DBDF1A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8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Microsoft_Office_PowerPoint_2007_Template1.sldx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.chapel-hill.nc.u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unc.edu/ccm/groups/public/@research/@cn/documents/content/ccm3_021256.pdf" TargetMode="External"/><Relationship Id="rId5" Type="http://schemas.openxmlformats.org/officeDocument/2006/relationships/hyperlink" Target="http://www.unc.edu/index.htm" TargetMode="External"/><Relationship Id="rId4" Type="http://schemas.openxmlformats.org/officeDocument/2006/relationships/hyperlink" Target="http://www.ci.chapel-hill.nc.us/Modules/ShowDocument.aspx?documentid=754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Carolina North</a:t>
            </a:r>
          </a:p>
        </p:txBody>
      </p:sp>
      <p:pic>
        <p:nvPicPr>
          <p:cNvPr id="3075" name="Picture 9" descr="wetland_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45557" b="3333"/>
          <a:stretch>
            <a:fillRect/>
          </a:stretch>
        </p:blipFill>
        <p:spPr>
          <a:xfrm>
            <a:off x="0" y="1371600"/>
            <a:ext cx="9223375" cy="3535363"/>
          </a:xfrm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600200" y="5257800"/>
            <a:ext cx="594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Carolina North Annual Report for 2009-10</a:t>
            </a:r>
          </a:p>
          <a:p>
            <a:pPr algn="ctr"/>
            <a:r>
              <a:rPr lang="en-US" dirty="0" smtClean="0"/>
              <a:t>Chapel Hill Town Hall</a:t>
            </a:r>
          </a:p>
          <a:p>
            <a:pPr algn="ctr"/>
            <a:r>
              <a:rPr lang="en-US" dirty="0" smtClean="0"/>
              <a:t>September 29,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143000"/>
          </a:xfrm>
        </p:spPr>
        <p:txBody>
          <a:bodyPr/>
          <a:lstStyle/>
          <a:p>
            <a:r>
              <a:rPr lang="en-US" dirty="0" smtClean="0"/>
              <a:t>Activities during 2009-10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153400" cy="5410200"/>
          </a:xfrm>
        </p:spPr>
        <p:txBody>
          <a:bodyPr/>
          <a:lstStyle/>
          <a:p>
            <a:r>
              <a:rPr lang="en-US" dirty="0" smtClean="0"/>
              <a:t>Managing Carolina North responsibilities</a:t>
            </a:r>
          </a:p>
          <a:p>
            <a:pPr lvl="1"/>
            <a:r>
              <a:rPr lang="en-US" dirty="0" smtClean="0"/>
              <a:t>Steering Committee within the University</a:t>
            </a:r>
          </a:p>
          <a:p>
            <a:pPr lvl="1"/>
            <a:r>
              <a:rPr lang="en-US" dirty="0" smtClean="0"/>
              <a:t>Joint Staff Work Group – coordination with Town</a:t>
            </a:r>
          </a:p>
          <a:p>
            <a:r>
              <a:rPr lang="en-US" dirty="0" smtClean="0"/>
              <a:t>Development Agreement</a:t>
            </a:r>
          </a:p>
          <a:p>
            <a:pPr lvl="1"/>
            <a:r>
              <a:rPr lang="en-US" dirty="0" smtClean="0"/>
              <a:t>List of required Plans, Approvals, and Reports</a:t>
            </a:r>
          </a:p>
          <a:p>
            <a:pPr lvl="1"/>
            <a:r>
              <a:rPr lang="en-US" dirty="0" smtClean="0"/>
              <a:t>Items to be addressed in each Annual Report</a:t>
            </a:r>
          </a:p>
          <a:p>
            <a:r>
              <a:rPr lang="en-US" dirty="0" smtClean="0"/>
              <a:t>Traffic Impact Analysis (TIA)</a:t>
            </a:r>
          </a:p>
          <a:p>
            <a:pPr lvl="1"/>
            <a:r>
              <a:rPr lang="en-US" dirty="0" smtClean="0"/>
              <a:t>Completed required update (Dec 2009)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143000"/>
          </a:xfrm>
        </p:spPr>
        <p:txBody>
          <a:bodyPr/>
          <a:lstStyle/>
          <a:p>
            <a:r>
              <a:rPr lang="en-US" dirty="0" smtClean="0"/>
              <a:t>Activities during 2009-10 (Cont.)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153400" cy="5410200"/>
          </a:xfrm>
        </p:spPr>
        <p:txBody>
          <a:bodyPr/>
          <a:lstStyle/>
          <a:p>
            <a:r>
              <a:rPr lang="en-US" dirty="0" smtClean="0"/>
              <a:t>Completed geo-referenced plan</a:t>
            </a:r>
          </a:p>
          <a:p>
            <a:r>
              <a:rPr lang="en-US" dirty="0" smtClean="0"/>
              <a:t>Two Minor Modifications approved</a:t>
            </a:r>
          </a:p>
          <a:p>
            <a:pPr lvl="1"/>
            <a:r>
              <a:rPr lang="en-US" dirty="0" smtClean="0"/>
              <a:t>Realignments in development area</a:t>
            </a:r>
          </a:p>
          <a:p>
            <a:pPr lvl="1"/>
            <a:r>
              <a:rPr lang="en-US" dirty="0" smtClean="0"/>
              <a:t>Alternative </a:t>
            </a:r>
            <a:r>
              <a:rPr lang="en-US" dirty="0" err="1" smtClean="0"/>
              <a:t>ped</a:t>
            </a:r>
            <a:r>
              <a:rPr lang="en-US" dirty="0" smtClean="0"/>
              <a:t>/bike solution along </a:t>
            </a:r>
            <a:r>
              <a:rPr lang="en-US" dirty="0" err="1" smtClean="0"/>
              <a:t>Seawell</a:t>
            </a:r>
            <a:r>
              <a:rPr lang="en-US" dirty="0" smtClean="0"/>
              <a:t> School Road</a:t>
            </a:r>
          </a:p>
          <a:p>
            <a:r>
              <a:rPr lang="en-US" dirty="0" smtClean="0"/>
              <a:t>Campus-to-Campus Connector (C2C)</a:t>
            </a:r>
          </a:p>
          <a:p>
            <a:pPr lvl="1"/>
            <a:r>
              <a:rPr lang="en-US" dirty="0" smtClean="0"/>
              <a:t>Town and University collaborated on workshops</a:t>
            </a:r>
          </a:p>
          <a:p>
            <a:pPr lvl="1"/>
            <a:r>
              <a:rPr lang="en-US" dirty="0" smtClean="0"/>
              <a:t>Identified preferred route</a:t>
            </a:r>
          </a:p>
          <a:p>
            <a:pPr lvl="1"/>
            <a:r>
              <a:rPr lang="en-US" dirty="0" smtClean="0"/>
              <a:t>C2C Report included in Annual Report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143000"/>
          </a:xfrm>
        </p:spPr>
        <p:txBody>
          <a:bodyPr/>
          <a:lstStyle/>
          <a:p>
            <a:r>
              <a:rPr lang="en-US" dirty="0" smtClean="0"/>
              <a:t>Activities during 2009-10 (Cont.)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153400" cy="5410200"/>
          </a:xfrm>
        </p:spPr>
        <p:txBody>
          <a:bodyPr/>
          <a:lstStyle/>
          <a:p>
            <a:r>
              <a:rPr lang="en-US" dirty="0" smtClean="0"/>
              <a:t>Agreement for Chapel Hill Police Department to use former transportation administration building and associated parking</a:t>
            </a:r>
          </a:p>
          <a:p>
            <a:r>
              <a:rPr lang="en-US" dirty="0" smtClean="0"/>
              <a:t>No development occurred at Carolina North during 2009-10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443163" cy="577850"/>
          </a:xfrm>
          <a:prstGeom prst="rect">
            <a:avLst/>
          </a:prstGeom>
          <a:noFill/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0" y="533400"/>
          <a:ext cx="9144000" cy="6324600"/>
        </p:xfrm>
        <a:graphic>
          <a:graphicData uri="http://schemas.openxmlformats.org/presentationml/2006/ole">
            <p:oleObj spid="_x0000_s40965" name="Slide" r:id="rId5" imgW="4570378" imgH="3427437" progId="PowerPoint.Templat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2443163" cy="57785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228600" y="838200"/>
            <a:ext cx="868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eawellSch.Rd.Stream6-16-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638800" y="1447800"/>
            <a:ext cx="3505200" cy="5334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4620422">
            <a:off x="5848944" y="3092644"/>
            <a:ext cx="1929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Seawell</a:t>
            </a:r>
            <a:r>
              <a:rPr lang="en-US" sz="1600" b="1" dirty="0" smtClean="0">
                <a:solidFill>
                  <a:schemeClr val="bg1"/>
                </a:solidFill>
              </a:rPr>
              <a:t> School Road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8800" y="4038600"/>
            <a:ext cx="882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Existing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Stream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477000" y="4343400"/>
            <a:ext cx="335891" cy="1687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8763000" y="44958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29400" y="6324600"/>
            <a:ext cx="1174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RR Crossing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>
            <a:stCxn id="33" idx="3"/>
          </p:cNvCxnSpPr>
          <p:nvPr/>
        </p:nvCxnSpPr>
        <p:spPr>
          <a:xfrm flipV="1">
            <a:off x="7803824" y="6172200"/>
            <a:ext cx="349576" cy="32167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382000" y="2057400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North</a:t>
            </a:r>
            <a:endParaRPr lang="en-US" sz="1400" b="1" dirty="0"/>
          </a:p>
        </p:txBody>
      </p:sp>
      <p:sp>
        <p:nvSpPr>
          <p:cNvPr id="38" name="Down Arrow 37"/>
          <p:cNvSpPr/>
          <p:nvPr/>
        </p:nvSpPr>
        <p:spPr>
          <a:xfrm rot="10800000">
            <a:off x="8610600" y="1676400"/>
            <a:ext cx="152400" cy="381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572000" y="2590800"/>
            <a:ext cx="838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315200" y="220980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7696200" y="39624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Approximate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 location of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 proposed 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multi-use path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rot="5400000" flipH="1" flipV="1">
            <a:off x="7620000" y="3505200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0800000">
            <a:off x="7162800" y="4495800"/>
            <a:ext cx="5334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02" y="1447800"/>
            <a:ext cx="553749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0" y="990600"/>
            <a:ext cx="6400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Development Agreement Minor Modification 2010 -  2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143000"/>
          </a:xfrm>
        </p:spPr>
        <p:txBody>
          <a:bodyPr/>
          <a:lstStyle/>
          <a:p>
            <a:r>
              <a:rPr lang="en-US" dirty="0" smtClean="0"/>
              <a:t>Current Activities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153400" cy="5410200"/>
          </a:xfrm>
        </p:spPr>
        <p:txBody>
          <a:bodyPr/>
          <a:lstStyle/>
          <a:p>
            <a:r>
              <a:rPr lang="en-US" sz="2800" dirty="0" smtClean="0"/>
              <a:t>Hangar Addition at RDU under construction</a:t>
            </a:r>
          </a:p>
          <a:p>
            <a:pPr lvl="1"/>
            <a:r>
              <a:rPr lang="en-US" sz="2400" dirty="0" smtClean="0"/>
              <a:t>Purpose: Base of operations for </a:t>
            </a:r>
            <a:r>
              <a:rPr lang="en-US" sz="2400" dirty="0" err="1" smtClean="0"/>
              <a:t>MedAir</a:t>
            </a:r>
            <a:endParaRPr lang="en-US" sz="2400" dirty="0" smtClean="0"/>
          </a:p>
          <a:p>
            <a:pPr lvl="1"/>
            <a:r>
              <a:rPr lang="en-US" sz="2400" dirty="0" smtClean="0"/>
              <a:t>Completion expected by June 2011</a:t>
            </a:r>
            <a:endParaRPr lang="en-US" sz="2000" dirty="0" smtClean="0"/>
          </a:p>
          <a:p>
            <a:r>
              <a:rPr lang="en-US" sz="2800" dirty="0" smtClean="0"/>
              <a:t>Army Corps of Engineers Permit Application</a:t>
            </a:r>
          </a:p>
          <a:p>
            <a:pPr lvl="1"/>
            <a:r>
              <a:rPr lang="en-US" sz="2400" dirty="0" smtClean="0"/>
              <a:t>Impact on streams, wetlands, and buffers</a:t>
            </a:r>
          </a:p>
          <a:p>
            <a:pPr lvl="1"/>
            <a:r>
              <a:rPr lang="en-US" sz="2400" dirty="0" smtClean="0"/>
              <a:t>Mitigation strategy</a:t>
            </a:r>
          </a:p>
          <a:p>
            <a:pPr lvl="1"/>
            <a:r>
              <a:rPr lang="en-US" sz="2400" dirty="0" smtClean="0"/>
              <a:t>Public information to be scheduled in late October</a:t>
            </a:r>
          </a:p>
          <a:p>
            <a:r>
              <a:rPr lang="en-US" sz="2800" dirty="0" smtClean="0"/>
              <a:t>Planning for Research Building</a:t>
            </a:r>
          </a:p>
          <a:p>
            <a:pPr lvl="1"/>
            <a:r>
              <a:rPr lang="en-US" sz="2400" dirty="0" smtClean="0"/>
              <a:t>Program (Occupants and activities)</a:t>
            </a:r>
          </a:p>
          <a:p>
            <a:pPr lvl="1"/>
            <a:r>
              <a:rPr lang="en-US" sz="2400" dirty="0" smtClean="0"/>
              <a:t>Infrastructure</a:t>
            </a:r>
          </a:p>
          <a:p>
            <a:r>
              <a:rPr lang="en-US" sz="2800" dirty="0" smtClean="0"/>
              <a:t>Conservation Easements</a:t>
            </a:r>
          </a:p>
          <a:p>
            <a:pPr lvl="1"/>
            <a:r>
              <a:rPr lang="en-US" sz="2400" dirty="0" smtClean="0"/>
              <a:t>Future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143000"/>
          </a:xfrm>
        </p:spPr>
        <p:txBody>
          <a:bodyPr/>
          <a:lstStyle/>
          <a:p>
            <a:r>
              <a:rPr lang="en-US" dirty="0" smtClean="0"/>
              <a:t>Current Status of Projects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153400" cy="5715000"/>
          </a:xfrm>
        </p:spPr>
        <p:txBody>
          <a:bodyPr/>
          <a:lstStyle/>
          <a:p>
            <a:r>
              <a:rPr lang="en-US" dirty="0" smtClean="0"/>
              <a:t>Innovation Center – unlikely to happen (due to change in economy)</a:t>
            </a:r>
          </a:p>
          <a:p>
            <a:r>
              <a:rPr lang="en-US" dirty="0" smtClean="0"/>
              <a:t>Law School – funding depends on Legislature</a:t>
            </a:r>
          </a:p>
          <a:p>
            <a:r>
              <a:rPr lang="en-US" dirty="0" smtClean="0"/>
              <a:t>Research Building – could be first project</a:t>
            </a:r>
          </a:p>
          <a:p>
            <a:r>
              <a:rPr lang="en-US" dirty="0" smtClean="0"/>
              <a:t>Infrastructure -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 for Annual Report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876800"/>
          </a:xfrm>
        </p:spPr>
        <p:txBody>
          <a:bodyPr/>
          <a:lstStyle/>
          <a:p>
            <a:r>
              <a:rPr lang="en-US" sz="2400" dirty="0" smtClean="0"/>
              <a:t>Town of Chapel Hill link:</a:t>
            </a:r>
          </a:p>
          <a:p>
            <a:pPr>
              <a:buNone/>
            </a:pPr>
            <a:r>
              <a:rPr lang="en-US" sz="2400" dirty="0" smtClean="0"/>
              <a:t>		Navigate from:  </a:t>
            </a:r>
            <a:r>
              <a:rPr lang="en-US" sz="2400" dirty="0" smtClean="0">
                <a:hlinkClick r:id="rId3"/>
              </a:rPr>
              <a:t>http://www.ci.chapel-hill.nc.us/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	Or go directly to:</a:t>
            </a:r>
          </a:p>
          <a:p>
            <a:pPr>
              <a:buNone/>
            </a:pPr>
            <a:r>
              <a:rPr lang="en-US" sz="2400" dirty="0" smtClean="0">
                <a:hlinkClick r:id="rId4"/>
              </a:rPr>
              <a:t>http://www.ci.chapel-hill.nc.us/Modules/ShowDocument.aspx?documentid=7540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University of North Carolina at Chapel Hill link:</a:t>
            </a:r>
          </a:p>
          <a:p>
            <a:pPr>
              <a:buNone/>
            </a:pPr>
            <a:r>
              <a:rPr lang="en-US" sz="2400" dirty="0" smtClean="0"/>
              <a:t>		Navigate from:  </a:t>
            </a:r>
            <a:r>
              <a:rPr lang="en-US" sz="2400" dirty="0" smtClean="0">
                <a:hlinkClick r:id="rId5"/>
              </a:rPr>
              <a:t>http://www.unc.edu/index.htm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	Or go directly to:</a:t>
            </a:r>
          </a:p>
          <a:p>
            <a:pPr>
              <a:buNone/>
            </a:pPr>
            <a:r>
              <a:rPr lang="en-US" sz="2400" dirty="0" smtClean="0">
                <a:hlinkClick r:id="rId6"/>
              </a:rPr>
              <a:t>http://research.unc.edu/ccm/groups/public/@research/@cn/documents/content/ccm3_021256.pdf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 descr="FinalWtMetric041709_11x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4706" t="4546" r="11765" b="4546"/>
          <a:stretch>
            <a:fillRect/>
          </a:stretch>
        </p:blipFill>
        <p:spPr>
          <a:xfrm>
            <a:off x="3532188" y="685800"/>
            <a:ext cx="5611812" cy="5195888"/>
          </a:xfrm>
        </p:spPr>
      </p:pic>
      <p:sp>
        <p:nvSpPr>
          <p:cNvPr id="7171" name="Content Placeholder 2"/>
          <p:cNvSpPr txBox="1">
            <a:spLocks/>
          </p:cNvSpPr>
          <p:nvPr/>
        </p:nvSpPr>
        <p:spPr bwMode="auto">
          <a:xfrm>
            <a:off x="0" y="685800"/>
            <a:ext cx="3352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200">
                <a:latin typeface="Calibri" pitchFamily="34" charset="0"/>
              </a:rPr>
              <a:t>Ecological Assessment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320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latin typeface="Calibri" pitchFamily="34" charset="0"/>
              </a:rPr>
              <a:t>Areas for development over 50 years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latin typeface="Calibri" pitchFamily="34" charset="0"/>
              </a:rPr>
              <a:t>Limited development area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3200">
                <a:latin typeface="Calibri" pitchFamily="34" charset="0"/>
              </a:rPr>
              <a:t>Areas for preservation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8" descr="municipal li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91440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11"/>
          <p:cNvSpPr txBox="1">
            <a:spLocks noChangeArrowheads="1"/>
          </p:cNvSpPr>
          <p:nvPr/>
        </p:nvSpPr>
        <p:spPr bwMode="auto">
          <a:xfrm>
            <a:off x="3505200" y="6248400"/>
            <a:ext cx="1438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Municipal Boundary</a:t>
            </a:r>
          </a:p>
        </p:txBody>
      </p:sp>
      <p:sp>
        <p:nvSpPr>
          <p:cNvPr id="9223" name="Line 57"/>
          <p:cNvSpPr>
            <a:spLocks noChangeShapeType="1"/>
          </p:cNvSpPr>
          <p:nvPr/>
        </p:nvSpPr>
        <p:spPr bwMode="auto">
          <a:xfrm>
            <a:off x="228600" y="6400800"/>
            <a:ext cx="533400" cy="0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Dot"/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173" name="Line 61"/>
          <p:cNvSpPr>
            <a:spLocks noChangeShapeType="1"/>
          </p:cNvSpPr>
          <p:nvPr/>
        </p:nvSpPr>
        <p:spPr bwMode="auto">
          <a:xfrm>
            <a:off x="4171950" y="4225925"/>
            <a:ext cx="423863" cy="0"/>
          </a:xfrm>
          <a:prstGeom prst="line">
            <a:avLst/>
          </a:prstGeom>
          <a:noFill/>
          <a:ln w="57150">
            <a:noFill/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769938" y="6249988"/>
            <a:ext cx="135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Property Boundary</a:t>
            </a:r>
            <a:br>
              <a:rPr lang="en-US" sz="1200">
                <a:latin typeface="Calibri" pitchFamily="34" charset="0"/>
              </a:rPr>
            </a:br>
            <a:r>
              <a:rPr lang="en-US" sz="1200">
                <a:latin typeface="Calibri" pitchFamily="34" charset="0"/>
              </a:rPr>
              <a:t>(946.63 acres)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438400" y="6400800"/>
            <a:ext cx="1066800" cy="1588"/>
          </a:xfrm>
          <a:prstGeom prst="line">
            <a:avLst/>
          </a:prstGeom>
          <a:ln w="412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TextBox 20"/>
          <p:cNvSpPr txBox="1">
            <a:spLocks noChangeArrowheads="1"/>
          </p:cNvSpPr>
          <p:nvPr/>
        </p:nvSpPr>
        <p:spPr bwMode="auto">
          <a:xfrm>
            <a:off x="1676400" y="34290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304 acres</a:t>
            </a:r>
          </a:p>
        </p:txBody>
      </p:sp>
      <p:sp>
        <p:nvSpPr>
          <p:cNvPr id="7177" name="TextBox 21"/>
          <p:cNvSpPr txBox="1">
            <a:spLocks noChangeArrowheads="1"/>
          </p:cNvSpPr>
          <p:nvPr/>
        </p:nvSpPr>
        <p:spPr bwMode="auto">
          <a:xfrm>
            <a:off x="4953000" y="34290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643 acres</a:t>
            </a: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 rot="5206140">
            <a:off x="3140076" y="3421062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00"/>
              <a:t>Chapel Hill</a:t>
            </a:r>
            <a:br>
              <a:rPr lang="en-US" sz="1000"/>
            </a:br>
            <a:r>
              <a:rPr lang="en-US" sz="1000"/>
              <a:t>Carrboro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Carolina North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876800"/>
          </a:xfrm>
        </p:spPr>
        <p:txBody>
          <a:bodyPr/>
          <a:lstStyle/>
          <a:p>
            <a:r>
              <a:rPr lang="en-US" smtClean="0"/>
              <a:t>What is Carolina North?</a:t>
            </a:r>
          </a:p>
          <a:p>
            <a:pPr lvl="1"/>
            <a:r>
              <a:rPr lang="en-US" smtClean="0"/>
              <a:t>947 acres of land owned by the University</a:t>
            </a:r>
          </a:p>
          <a:p>
            <a:r>
              <a:rPr lang="en-US" smtClean="0"/>
              <a:t>What will it be?</a:t>
            </a:r>
          </a:p>
          <a:p>
            <a:pPr lvl="1"/>
            <a:r>
              <a:rPr lang="en-US" smtClean="0"/>
              <a:t>Mixed-use academic campus</a:t>
            </a:r>
          </a:p>
          <a:p>
            <a:pPr lvl="1"/>
            <a:r>
              <a:rPr lang="en-US" smtClean="0"/>
              <a:t>Extension of the main campus</a:t>
            </a:r>
          </a:p>
          <a:p>
            <a:r>
              <a:rPr lang="en-US" smtClean="0"/>
              <a:t>What does it mean to the University?</a:t>
            </a:r>
          </a:p>
          <a:p>
            <a:pPr lvl="1"/>
            <a:r>
              <a:rPr lang="en-US" smtClean="0"/>
              <a:t>Provide space for necessary growth</a:t>
            </a:r>
          </a:p>
          <a:p>
            <a:pPr lvl="1"/>
            <a:r>
              <a:rPr lang="en-US" smtClean="0"/>
              <a:t>Enable new activities and relationships</a:t>
            </a:r>
          </a:p>
          <a:p>
            <a:pPr lvl="1"/>
            <a:r>
              <a:rPr lang="en-US" smtClean="0"/>
              <a:t>Enhance research mission</a:t>
            </a:r>
          </a:p>
          <a:p>
            <a:pPr lvl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Carolina North – Milestones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876800"/>
          </a:xfrm>
        </p:spPr>
        <p:txBody>
          <a:bodyPr/>
          <a:lstStyle/>
          <a:p>
            <a:r>
              <a:rPr lang="en-US" sz="2400" dirty="0" smtClean="0"/>
              <a:t>University plans of 1995, 2000, 2004, 2007</a:t>
            </a:r>
          </a:p>
          <a:p>
            <a:r>
              <a:rPr lang="en-US" sz="2400" dirty="0" smtClean="0"/>
              <a:t>Horace Williams Citizens Committee (2004)</a:t>
            </a:r>
          </a:p>
          <a:p>
            <a:r>
              <a:rPr lang="en-US" sz="2400" dirty="0" smtClean="0"/>
              <a:t>Leadership Advisory Committee (January 2007)</a:t>
            </a:r>
          </a:p>
          <a:p>
            <a:r>
              <a:rPr lang="en-US" sz="2400" dirty="0" smtClean="0"/>
              <a:t>Ecological Assessment (2007)</a:t>
            </a:r>
          </a:p>
          <a:p>
            <a:r>
              <a:rPr lang="en-US" sz="2400" dirty="0" smtClean="0"/>
              <a:t>Trustee Design Guidelines (November 2008)</a:t>
            </a:r>
          </a:p>
          <a:p>
            <a:r>
              <a:rPr lang="en-US" sz="2400" dirty="0" smtClean="0"/>
              <a:t>Fiscal Impact Analysis (March 2009)</a:t>
            </a:r>
          </a:p>
          <a:p>
            <a:r>
              <a:rPr lang="en-US" sz="2400" dirty="0" smtClean="0"/>
              <a:t>Long Range Transit Study (April 2009)</a:t>
            </a:r>
          </a:p>
          <a:p>
            <a:r>
              <a:rPr lang="en-US" sz="2400" dirty="0" smtClean="0"/>
              <a:t>Traffic Impact Analysis (May 2009)</a:t>
            </a:r>
          </a:p>
          <a:p>
            <a:r>
              <a:rPr lang="en-US" sz="2400" dirty="0" smtClean="0"/>
              <a:t>Town-University Collaboration (2008-09)</a:t>
            </a:r>
          </a:p>
          <a:p>
            <a:r>
              <a:rPr lang="en-US" sz="2400" dirty="0" smtClean="0"/>
              <a:t>Development Agreement (June 2009)</a:t>
            </a:r>
          </a:p>
          <a:p>
            <a:r>
              <a:rPr lang="en-US" sz="2400" dirty="0" smtClean="0"/>
              <a:t>First Annual Report (September 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8" descr="municipal line.jpg"/>
          <p:cNvPicPr>
            <a:picLocks noChangeAspect="1"/>
          </p:cNvPicPr>
          <p:nvPr/>
        </p:nvPicPr>
        <p:blipFill>
          <a:blip r:embed="rId3" cstate="print"/>
          <a:srcRect l="35001" r="999"/>
          <a:stretch>
            <a:fillRect/>
          </a:stretch>
        </p:blipFill>
        <p:spPr bwMode="auto">
          <a:xfrm>
            <a:off x="3276600" y="0"/>
            <a:ext cx="58674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11"/>
          <p:cNvSpPr txBox="1">
            <a:spLocks noChangeArrowheads="1"/>
          </p:cNvSpPr>
          <p:nvPr/>
        </p:nvSpPr>
        <p:spPr bwMode="auto">
          <a:xfrm>
            <a:off x="6858000" y="6324600"/>
            <a:ext cx="1438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Municipal Boundary</a:t>
            </a:r>
          </a:p>
        </p:txBody>
      </p:sp>
      <p:sp>
        <p:nvSpPr>
          <p:cNvPr id="9223" name="Line 57"/>
          <p:cNvSpPr>
            <a:spLocks noChangeShapeType="1"/>
          </p:cNvSpPr>
          <p:nvPr/>
        </p:nvSpPr>
        <p:spPr bwMode="auto">
          <a:xfrm>
            <a:off x="3581400" y="6477000"/>
            <a:ext cx="533400" cy="0"/>
          </a:xfrm>
          <a:prstGeom prst="line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dashDot"/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197" name="Line 61"/>
          <p:cNvSpPr>
            <a:spLocks noChangeShapeType="1"/>
          </p:cNvSpPr>
          <p:nvPr/>
        </p:nvSpPr>
        <p:spPr bwMode="auto">
          <a:xfrm>
            <a:off x="4171950" y="4225925"/>
            <a:ext cx="423863" cy="0"/>
          </a:xfrm>
          <a:prstGeom prst="line">
            <a:avLst/>
          </a:prstGeom>
          <a:noFill/>
          <a:ln w="57150">
            <a:noFill/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8" name="Text Box 11"/>
          <p:cNvSpPr txBox="1">
            <a:spLocks noChangeArrowheads="1"/>
          </p:cNvSpPr>
          <p:nvPr/>
        </p:nvSpPr>
        <p:spPr bwMode="auto">
          <a:xfrm>
            <a:off x="4122738" y="6326188"/>
            <a:ext cx="1363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Property Boundary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791200" y="6477000"/>
            <a:ext cx="1066800" cy="1588"/>
          </a:xfrm>
          <a:prstGeom prst="line">
            <a:avLst/>
          </a:prstGeom>
          <a:ln w="412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0" name="TextBox 21"/>
          <p:cNvSpPr txBox="1">
            <a:spLocks noChangeArrowheads="1"/>
          </p:cNvSpPr>
          <p:nvPr/>
        </p:nvSpPr>
        <p:spPr bwMode="auto">
          <a:xfrm>
            <a:off x="4953000" y="34290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643 acres</a:t>
            </a:r>
          </a:p>
        </p:txBody>
      </p:sp>
      <p:sp>
        <p:nvSpPr>
          <p:cNvPr id="8201" name="TextBox 16"/>
          <p:cNvSpPr txBox="1">
            <a:spLocks noChangeArrowheads="1"/>
          </p:cNvSpPr>
          <p:nvPr/>
        </p:nvSpPr>
        <p:spPr bwMode="auto">
          <a:xfrm>
            <a:off x="4267200" y="27432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Rezoned to U-1</a:t>
            </a:r>
          </a:p>
        </p:txBody>
      </p:sp>
      <p:sp>
        <p:nvSpPr>
          <p:cNvPr id="8202" name="TextBox 17"/>
          <p:cNvSpPr txBox="1">
            <a:spLocks noChangeArrowheads="1"/>
          </p:cNvSpPr>
          <p:nvPr/>
        </p:nvSpPr>
        <p:spPr bwMode="auto">
          <a:xfrm>
            <a:off x="0" y="304800"/>
            <a:ext cx="32766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endParaRPr lang="en-US"/>
          </a:p>
          <a:p>
            <a:pPr algn="ctr"/>
            <a:r>
              <a:rPr lang="en-US"/>
              <a:t>Negotiations:</a:t>
            </a:r>
          </a:p>
          <a:p>
            <a:pPr algn="ctr"/>
            <a:r>
              <a:rPr lang="en-US"/>
              <a:t>Town Council </a:t>
            </a:r>
          </a:p>
          <a:p>
            <a:pPr algn="ctr"/>
            <a:r>
              <a:rPr lang="en-US"/>
              <a:t>and </a:t>
            </a:r>
          </a:p>
          <a:p>
            <a:pPr algn="ctr"/>
            <a:r>
              <a:rPr lang="en-US"/>
              <a:t>UNC-CH  Board of Trustees </a:t>
            </a:r>
          </a:p>
          <a:p>
            <a:pPr algn="ctr"/>
            <a:r>
              <a:rPr lang="en-US"/>
              <a:t>2008-09</a:t>
            </a:r>
          </a:p>
          <a:p>
            <a:endParaRPr lang="en-US"/>
          </a:p>
          <a:p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 Create new U-1 Zone</a:t>
            </a:r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 Rezone 643 acres of Carolina North property to U-1</a:t>
            </a:r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  Adopt Development Agreement to manage development of Carolina North</a:t>
            </a:r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endParaRPr lang="en-US"/>
          </a:p>
          <a:p>
            <a:r>
              <a:rPr lang="en-US"/>
              <a:t>Completed June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Agreement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876800"/>
          </a:xfrm>
        </p:spPr>
        <p:txBody>
          <a:bodyPr/>
          <a:lstStyle/>
          <a:p>
            <a:r>
              <a:rPr lang="en-US" dirty="0" smtClean="0"/>
              <a:t>Agreement between University and Town of Chapel Hill: a contract that defines certain</a:t>
            </a:r>
          </a:p>
          <a:p>
            <a:pPr lvl="1"/>
            <a:r>
              <a:rPr lang="en-US" dirty="0" smtClean="0"/>
              <a:t>Rights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Obligations</a:t>
            </a:r>
          </a:p>
          <a:p>
            <a:r>
              <a:rPr lang="en-US" dirty="0" smtClean="0"/>
              <a:t>Authorizes development of up to 3 million ft</a:t>
            </a:r>
            <a:r>
              <a:rPr lang="en-US" baseline="30000" dirty="0" smtClean="0"/>
              <a:t>2</a:t>
            </a:r>
            <a:r>
              <a:rPr lang="en-US" dirty="0" smtClean="0"/>
              <a:t> over 20 years on a defined 133 acres of the Carolina North property</a:t>
            </a:r>
          </a:p>
          <a:p>
            <a:r>
              <a:rPr lang="en-US" dirty="0" smtClean="0"/>
              <a:t>University to submit an Annual Report each year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629400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27432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each party</a:t>
            </a:r>
            <a:endParaRPr lang="en-US" sz="2400" dirty="0"/>
          </a:p>
        </p:txBody>
      </p:sp>
      <p:sp>
        <p:nvSpPr>
          <p:cNvPr id="8" name="Right Brace 7"/>
          <p:cNvSpPr/>
          <p:nvPr/>
        </p:nvSpPr>
        <p:spPr>
          <a:xfrm>
            <a:off x="2895600" y="2590800"/>
            <a:ext cx="4572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Development Agreement: 3 million sf of Development </a:t>
            </a:r>
          </a:p>
          <a:p>
            <a:r>
              <a:rPr lang="en-US" sz="2400" b="1"/>
              <a:t>	on 133 acres over 20 years</a:t>
            </a:r>
          </a:p>
        </p:txBody>
      </p:sp>
      <p:pic>
        <p:nvPicPr>
          <p:cNvPr id="10243" name="Picture 3" descr="Development Agreement Building Area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8382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8"/>
          <p:cNvSpPr txBox="1">
            <a:spLocks noChangeArrowheads="1"/>
          </p:cNvSpPr>
          <p:nvPr/>
        </p:nvSpPr>
        <p:spPr bwMode="auto">
          <a:xfrm>
            <a:off x="0" y="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 Site Plan: first 3 million sf of Development</a:t>
            </a:r>
          </a:p>
        </p:txBody>
      </p:sp>
      <p:pic>
        <p:nvPicPr>
          <p:cNvPr id="11267" name="Picture 2" descr="Exhibit D 6-10-09"/>
          <p:cNvPicPr>
            <a:picLocks noChangeAspect="1" noChangeArrowheads="1"/>
          </p:cNvPicPr>
          <p:nvPr/>
        </p:nvPicPr>
        <p:blipFill>
          <a:blip r:embed="rId3" cstate="print"/>
          <a:srcRect l="47409" t="44595"/>
          <a:stretch>
            <a:fillRect/>
          </a:stretch>
        </p:blipFill>
        <p:spPr bwMode="auto">
          <a:xfrm>
            <a:off x="604838" y="762000"/>
            <a:ext cx="853916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66800" y="838200"/>
          <a:ext cx="7162800" cy="4718050"/>
        </p:xfrm>
        <a:graphic>
          <a:graphicData uri="http://schemas.openxmlformats.org/drawingml/2006/table">
            <a:tbl>
              <a:tblPr/>
              <a:tblGrid>
                <a:gridCol w="4365625"/>
                <a:gridCol w="2797175"/>
              </a:tblGrid>
              <a:tr h="3937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Carolina North Development Program for First 3 Million sf of Development 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Land Use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Estimated GSF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Academic/University Support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1,280,000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Private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700,000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Civic/Retail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70,000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Health Care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200,000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Housing (750 units @ 1,000 sf avg)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750,000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Recreation Fields (3)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Total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3,000,000</a:t>
                      </a:r>
                    </a:p>
                  </a:txBody>
                  <a:tcPr marL="9525" marR="9525" marT="9525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4788</TotalTime>
  <Words>717</Words>
  <Application>Microsoft Office PowerPoint</Application>
  <PresentationFormat>On-screen Show (4:3)</PresentationFormat>
  <Paragraphs>162</Paragraphs>
  <Slides>18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Slide</vt:lpstr>
      <vt:lpstr>Carolina North</vt:lpstr>
      <vt:lpstr>Slide 2</vt:lpstr>
      <vt:lpstr>Carolina North</vt:lpstr>
      <vt:lpstr>Carolina North – Milestones</vt:lpstr>
      <vt:lpstr>Slide 5</vt:lpstr>
      <vt:lpstr>Development Agreement</vt:lpstr>
      <vt:lpstr>Slide 7</vt:lpstr>
      <vt:lpstr>Slide 8</vt:lpstr>
      <vt:lpstr>Slide 9</vt:lpstr>
      <vt:lpstr>Activities during 2009-10</vt:lpstr>
      <vt:lpstr>Activities during 2009-10 (Cont.)</vt:lpstr>
      <vt:lpstr>Activities during 2009-10 (Cont.)</vt:lpstr>
      <vt:lpstr>Slide 13</vt:lpstr>
      <vt:lpstr>Slide 14</vt:lpstr>
      <vt:lpstr>Current Activities</vt:lpstr>
      <vt:lpstr>Current Status of Projects</vt:lpstr>
      <vt:lpstr>Links for Annual Report</vt:lpstr>
      <vt:lpstr>Slide 18</vt:lpstr>
    </vt:vector>
  </TitlesOfParts>
  <Company>Ayers Saint Gross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System User</dc:creator>
  <cp:lastModifiedBy>cclaptop</cp:lastModifiedBy>
  <cp:revision>190</cp:revision>
  <dcterms:created xsi:type="dcterms:W3CDTF">2009-01-13T19:58:20Z</dcterms:created>
  <dcterms:modified xsi:type="dcterms:W3CDTF">2010-09-29T22:26:28Z</dcterms:modified>
</cp:coreProperties>
</file>