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66" r:id="rId2"/>
    <p:sldId id="263" r:id="rId3"/>
    <p:sldId id="264" r:id="rId4"/>
    <p:sldId id="265" r:id="rId5"/>
    <p:sldId id="274" r:id="rId6"/>
    <p:sldId id="258" r:id="rId7"/>
    <p:sldId id="261" r:id="rId8"/>
    <p:sldId id="296" r:id="rId9"/>
    <p:sldId id="297" r:id="rId10"/>
    <p:sldId id="298" r:id="rId11"/>
    <p:sldId id="270" r:id="rId12"/>
    <p:sldId id="301" r:id="rId13"/>
    <p:sldId id="285" r:id="rId14"/>
    <p:sldId id="269" r:id="rId15"/>
    <p:sldId id="275" r:id="rId16"/>
    <p:sldId id="276" r:id="rId17"/>
    <p:sldId id="277" r:id="rId18"/>
    <p:sldId id="286" r:id="rId19"/>
    <p:sldId id="278" r:id="rId20"/>
    <p:sldId id="279" r:id="rId21"/>
    <p:sldId id="302" r:id="rId22"/>
    <p:sldId id="283" r:id="rId23"/>
    <p:sldId id="293" r:id="rId24"/>
    <p:sldId id="295"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Badrock" initials="AB" lastIdx="2" clrIdx="0">
    <p:extLst>
      <p:ext uri="{19B8F6BF-5375-455C-9EA6-DF929625EA0E}">
        <p15:presenceInfo xmlns:p15="http://schemas.microsoft.com/office/powerpoint/2012/main" userId="S-1-5-21-1859792686-958881071-1848903544-27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5394" autoAdjust="0"/>
  </p:normalViewPr>
  <p:slideViewPr>
    <p:cSldViewPr snapToGrid="0">
      <p:cViewPr varScale="1">
        <p:scale>
          <a:sx n="118" d="100"/>
          <a:sy n="118" d="100"/>
        </p:scale>
        <p:origin x="21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05T17:18:05.112" idx="2">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05T17:17:12.142"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1E3183C-3980-462E-8385-864727E669AD}" type="datetimeFigureOut">
              <a:rPr lang="en-US" smtClean="0"/>
              <a:t>10/7/2019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011B45-439E-4D6B-A6ED-CA5D00A29756}" type="slidenum">
              <a:rPr lang="en-US" smtClean="0"/>
              <a:t>‹#›</a:t>
            </a:fld>
            <a:endParaRPr lang="en-US"/>
          </a:p>
        </p:txBody>
      </p:sp>
    </p:spTree>
    <p:extLst>
      <p:ext uri="{BB962C8B-B14F-4D97-AF65-F5344CB8AC3E}">
        <p14:creationId xmlns:p14="http://schemas.microsoft.com/office/powerpoint/2010/main" val="3431381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36A8B-D42B-4AEB-A576-2010E31D6EE6}" type="datetimeFigureOut">
              <a:rPr lang="en-US" smtClean="0"/>
              <a:t>10/7/2019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A03B2F-80FB-40A7-8DED-9E0B46A09D78}" type="slidenum">
              <a:rPr lang="en-US" smtClean="0"/>
              <a:t>‹#›</a:t>
            </a:fld>
            <a:endParaRPr lang="en-US"/>
          </a:p>
        </p:txBody>
      </p:sp>
    </p:spTree>
    <p:extLst>
      <p:ext uri="{BB962C8B-B14F-4D97-AF65-F5344CB8AC3E}">
        <p14:creationId xmlns:p14="http://schemas.microsoft.com/office/powerpoint/2010/main" val="422359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it take to get all of this done? PEOPLE!</a:t>
            </a:r>
            <a:r>
              <a:rPr lang="en-US" baseline="0" dirty="0" smtClean="0"/>
              <a:t>  And not just any people, but people who are qualified and well trained to provide these services to you and to each other.   This is the role of Human Resource Development:  to help our human capital excel at what they do.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a:t>
            </a:fld>
            <a:endParaRPr lang="en-US"/>
          </a:p>
        </p:txBody>
      </p:sp>
    </p:spTree>
    <p:extLst>
      <p:ext uri="{BB962C8B-B14F-4D97-AF65-F5344CB8AC3E}">
        <p14:creationId xmlns:p14="http://schemas.microsoft.com/office/powerpoint/2010/main" val="107183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Here’s a snapshot of where</a:t>
            </a:r>
            <a:r>
              <a:rPr lang="en-US" baseline="0" dirty="0" smtClean="0"/>
              <a:t> our employees live.   9% of employees live in Chapel Hill.  5% in Carrboro, and 16% in OC.   Our next biggest locations are Alamance and Durham counties.    Perhaps a better stat is that over 60% of our employees live more than 20 minutes away from Town Hall.  Think about how that impacts service delivery and emergency operations. Think about what this means when we have inclement weather– a lot of Town employees are coming into work traveling through areas where roads haven’t necessarily been cleared.  They do it because they are committed to this community.  That’s why  there might be times when all our town services are not fully functional during bad weather.      Some employees just cannot get here from where they live, and employee safety is extremely important to us.   Another thing this tells us is that the Town is a desirable place to work.   Many of these employees drive by other, similar employment opportunities   in order to work here.    Compared to last year, we are more employees commuting from farther away.   </a:t>
            </a:r>
            <a:endParaRPr lang="en-US" dirty="0" smtClean="0"/>
          </a:p>
          <a:p>
            <a:r>
              <a:rPr lang="en-US" baseline="0" dirty="0" smtClean="0"/>
              <a:t> The biggest reason we hear that employees don’t live closer—they can’t afford it.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10</a:t>
            </a:fld>
            <a:endParaRPr lang="en-US"/>
          </a:p>
        </p:txBody>
      </p:sp>
    </p:spTree>
    <p:extLst>
      <p:ext uri="{BB962C8B-B14F-4D97-AF65-F5344CB8AC3E}">
        <p14:creationId xmlns:p14="http://schemas.microsoft.com/office/powerpoint/2010/main" val="228538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time trainer,</a:t>
            </a:r>
            <a:r>
              <a:rPr lang="en-US" baseline="0" dirty="0" smtClean="0"/>
              <a:t>  career progression,  good benefits,  collaborative environment, sense of purpose, and diverse workplace. These are some of the reasons employees tell us they come </a:t>
            </a:r>
            <a:r>
              <a:rPr lang="en-US" baseline="0" dirty="0" err="1" smtClean="0"/>
              <a:t>ot</a:t>
            </a:r>
            <a:r>
              <a:rPr lang="en-US" baseline="0" dirty="0" smtClean="0"/>
              <a:t> work here and why they stay.    Job Stability is an increasing interest among our employees.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11</a:t>
            </a:fld>
            <a:endParaRPr lang="en-US"/>
          </a:p>
        </p:txBody>
      </p:sp>
    </p:spTree>
    <p:extLst>
      <p:ext uri="{BB962C8B-B14F-4D97-AF65-F5344CB8AC3E}">
        <p14:creationId xmlns:p14="http://schemas.microsoft.com/office/powerpoint/2010/main" val="354143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Some Jobs in our Town have a starting pay range depending on skills and experience, others start people at all the same pay.        Most people start at the lower end of these ranges.   All of our salary ranges for</a:t>
            </a:r>
            <a:r>
              <a:rPr lang="en-US" b="1" baseline="0" dirty="0" smtClean="0"/>
              <a:t> all jobs are available on the Town’s website.    We will be conducting a pay study this year to review our salaries so we can remain competitive within the market.   An outside consultant does this study to assure objectivity.   </a:t>
            </a:r>
            <a:endParaRPr lang="en-US" b="1" dirty="0" smtClean="0"/>
          </a:p>
          <a:p>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12</a:t>
            </a:fld>
            <a:endParaRPr lang="en-US"/>
          </a:p>
        </p:txBody>
      </p:sp>
    </p:spTree>
    <p:extLst>
      <p:ext uri="{BB962C8B-B14F-4D97-AF65-F5344CB8AC3E}">
        <p14:creationId xmlns:p14="http://schemas.microsoft.com/office/powerpoint/2010/main" val="186034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Retirement</a:t>
            </a:r>
            <a:r>
              <a:rPr lang="en-US" baseline="0" dirty="0" smtClean="0"/>
              <a:t> is by far the top reason people live.  Makes sense with an aging workforce.  Better job offer—isn’t always about the $$  often it is closer to home, more upward mobility, more flexibility—work from home, etc.    And given where we are, it’ makes sense that people move.   Their partners finish school, or they decide to return to school, or they just move.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13</a:t>
            </a:fld>
            <a:endParaRPr lang="en-US"/>
          </a:p>
        </p:txBody>
      </p:sp>
    </p:spTree>
    <p:extLst>
      <p:ext uri="{BB962C8B-B14F-4D97-AF65-F5344CB8AC3E}">
        <p14:creationId xmlns:p14="http://schemas.microsoft.com/office/powerpoint/2010/main" val="210643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see all these Fantastic</a:t>
            </a:r>
            <a:r>
              <a:rPr lang="en-US" baseline="0" dirty="0" smtClean="0"/>
              <a:t> things we are doing here, I am sure many of you are dying to get a job here.  The good news is: WE ARE HIRING </a:t>
            </a:r>
          </a:p>
          <a:p>
            <a:r>
              <a:rPr lang="en-US" baseline="0" dirty="0" smtClean="0"/>
              <a:t>(review the points)   Big point—a real human reviews your application.   That takes time.  And remember that hiring managers are trying to do their job, the job they are hiring for and do the hiring, so it takes time.  Point is, we are paying attention to your application.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14</a:t>
            </a:fld>
            <a:endParaRPr lang="en-US"/>
          </a:p>
        </p:txBody>
      </p:sp>
    </p:spTree>
    <p:extLst>
      <p:ext uri="{BB962C8B-B14F-4D97-AF65-F5344CB8AC3E}">
        <p14:creationId xmlns:p14="http://schemas.microsoft.com/office/powerpoint/2010/main" val="1772443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like</a:t>
            </a:r>
            <a:r>
              <a:rPr lang="en-US" baseline="0" dirty="0" smtClean="0"/>
              <a:t> any other organization that is employing up to 1000 people—we have challenges!   Some of the biggest HR Challenges we face here are </a:t>
            </a:r>
          </a:p>
          <a:p>
            <a:r>
              <a:rPr lang="en-US" baseline="0" dirty="0" smtClean="0"/>
              <a:t>CLICK  Aging workforce  (review what we are doing) </a:t>
            </a:r>
          </a:p>
          <a:p>
            <a:r>
              <a:rPr lang="en-US" baseline="0" dirty="0" smtClean="0"/>
              <a:t>CLICK </a:t>
            </a:r>
            <a:r>
              <a:rPr lang="en-US" baseline="0" dirty="0" err="1" smtClean="0"/>
              <a:t>Recuitment</a:t>
            </a:r>
            <a:r>
              <a:rPr lang="en-US" baseline="0" dirty="0" smtClean="0"/>
              <a:t>/Retention</a:t>
            </a:r>
          </a:p>
          <a:p>
            <a:r>
              <a:rPr lang="en-US" baseline="0" dirty="0" smtClean="0"/>
              <a:t>CLICK Rising cost of Benefits </a:t>
            </a:r>
          </a:p>
          <a:p>
            <a:r>
              <a:rPr lang="en-US" baseline="0" dirty="0" smtClean="0"/>
              <a:t>CLICK desire for Work Life Balance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15</a:t>
            </a:fld>
            <a:endParaRPr lang="en-US"/>
          </a:p>
        </p:txBody>
      </p:sp>
    </p:spTree>
    <p:extLst>
      <p:ext uri="{BB962C8B-B14F-4D97-AF65-F5344CB8AC3E}">
        <p14:creationId xmlns:p14="http://schemas.microsoft.com/office/powerpoint/2010/main" val="365723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more interesting 44% of</a:t>
            </a:r>
            <a:r>
              <a:rPr lang="en-US" baseline="0" dirty="0" smtClean="0"/>
              <a:t> our employees have been here less than 5 years.     227 in 3 years,  310 in last 5 years.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17</a:t>
            </a:fld>
            <a:endParaRPr lang="en-US"/>
          </a:p>
        </p:txBody>
      </p:sp>
    </p:spTree>
    <p:extLst>
      <p:ext uri="{BB962C8B-B14F-4D97-AF65-F5344CB8AC3E}">
        <p14:creationId xmlns:p14="http://schemas.microsoft.com/office/powerpoint/2010/main" val="1943626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many different types</a:t>
            </a:r>
            <a:r>
              <a:rPr lang="en-US" baseline="0" dirty="0" smtClean="0"/>
              <a:t> of jobs exist in our town?   Answer is 342.  They include many jobs you would expect, and some you might not—for example, we hire inclusion companions to help individuals with developmental disabilities participate in recreational activities, we have an urban forester on staff, and we hire traffic signal engineers and technicians  to manage traffic signals throughout the town.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18</a:t>
            </a:fld>
            <a:endParaRPr lang="en-US"/>
          </a:p>
        </p:txBody>
      </p:sp>
    </p:spTree>
    <p:extLst>
      <p:ext uri="{BB962C8B-B14F-4D97-AF65-F5344CB8AC3E}">
        <p14:creationId xmlns:p14="http://schemas.microsoft.com/office/powerpoint/2010/main" val="3690644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underline correct answer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19</a:t>
            </a:fld>
            <a:endParaRPr lang="en-US"/>
          </a:p>
        </p:txBody>
      </p:sp>
    </p:spTree>
    <p:extLst>
      <p:ext uri="{BB962C8B-B14F-4D97-AF65-F5344CB8AC3E}">
        <p14:creationId xmlns:p14="http://schemas.microsoft.com/office/powerpoint/2010/main" val="366733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choices.   Click for answer.   The “more info” shows up about three seconds after</a:t>
            </a:r>
            <a:r>
              <a:rPr lang="en-US" baseline="0" dirty="0" smtClean="0"/>
              <a:t> the answer does. FY 2018-2019  we had 7,517 applications and filled 112 jobs.   To compare Harvard admitted 4/5% of its applicants.  So we could say that getting a job with the Town is harder than getting into Harvard!  This is trending more competitive —last year our hiring rate was 1.7%.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20</a:t>
            </a:fld>
            <a:endParaRPr lang="en-US"/>
          </a:p>
        </p:txBody>
      </p:sp>
    </p:spTree>
    <p:extLst>
      <p:ext uri="{BB962C8B-B14F-4D97-AF65-F5344CB8AC3E}">
        <p14:creationId xmlns:p14="http://schemas.microsoft.com/office/powerpoint/2010/main" val="416504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going to hear much more during your time here about our various departments</a:t>
            </a:r>
            <a:r>
              <a:rPr lang="en-US" baseline="0" dirty="0" smtClean="0"/>
              <a:t> and what they do, but we can’t talk about HR without talking about the many types of services our Town provides to the public. We are an organization with many business lines.   For example, we provide many public services such as transit, public works, recreational activities, library and public housing.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2</a:t>
            </a:fld>
            <a:endParaRPr lang="en-US"/>
          </a:p>
        </p:txBody>
      </p:sp>
    </p:spTree>
    <p:extLst>
      <p:ext uri="{BB962C8B-B14F-4D97-AF65-F5344CB8AC3E}">
        <p14:creationId xmlns:p14="http://schemas.microsoft.com/office/powerpoint/2010/main" val="3002621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21</a:t>
            </a:fld>
            <a:endParaRPr lang="en-US"/>
          </a:p>
        </p:txBody>
      </p:sp>
    </p:spTree>
    <p:extLst>
      <p:ext uri="{BB962C8B-B14F-4D97-AF65-F5344CB8AC3E}">
        <p14:creationId xmlns:p14="http://schemas.microsoft.com/office/powerpoint/2010/main" val="566512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the hardest job to fill in Chapel Hill?</a:t>
            </a:r>
            <a:r>
              <a:rPr lang="en-US" baseline="0" dirty="0" smtClean="0"/>
              <a:t> (read the choices).  CLICK---</a:t>
            </a:r>
            <a:r>
              <a:rPr lang="en-US" dirty="0" smtClean="0"/>
              <a:t>The answer is ALL OF THEM. We haven’t been fully staffed with bus drivers in</a:t>
            </a:r>
            <a:r>
              <a:rPr lang="en-US" baseline="0" dirty="0" smtClean="0"/>
              <a:t> the X years I have worked here.   Police officers have a lengthy hiring/and training  process and we lose some candidates in it.   And any trade job is extremely hard to fill for two reasons—supply AND demand. ---the booming Triangle economy and the lack of younger workers entering the workforce.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22</a:t>
            </a:fld>
            <a:endParaRPr lang="en-US"/>
          </a:p>
        </p:txBody>
      </p:sp>
    </p:spTree>
    <p:extLst>
      <p:ext uri="{BB962C8B-B14F-4D97-AF65-F5344CB8AC3E}">
        <p14:creationId xmlns:p14="http://schemas.microsoft.com/office/powerpoint/2010/main" val="1147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core responsibility</a:t>
            </a:r>
            <a:r>
              <a:rPr lang="en-US" baseline="0" dirty="0" smtClean="0"/>
              <a:t> of the town is to protect public safety, which we do by enforcing laws, building codes, and keeping roads and streets safe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3</a:t>
            </a:fld>
            <a:endParaRPr lang="en-US"/>
          </a:p>
        </p:txBody>
      </p:sp>
    </p:spTree>
    <p:extLst>
      <p:ext uri="{BB962C8B-B14F-4D97-AF65-F5344CB8AC3E}">
        <p14:creationId xmlns:p14="http://schemas.microsoft.com/office/powerpoint/2010/main" val="238374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also</a:t>
            </a:r>
            <a:r>
              <a:rPr lang="en-US" baseline="0" dirty="0" smtClean="0"/>
              <a:t> provide help so our community can plan for its future through zoning, budgeting, community engagement, and planning.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4</a:t>
            </a:fld>
            <a:endParaRPr lang="en-US"/>
          </a:p>
        </p:txBody>
      </p:sp>
    </p:spTree>
    <p:extLst>
      <p:ext uri="{BB962C8B-B14F-4D97-AF65-F5344CB8AC3E}">
        <p14:creationId xmlns:p14="http://schemas.microsoft.com/office/powerpoint/2010/main" val="233807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Human Resource</a:t>
            </a:r>
            <a:r>
              <a:rPr lang="en-US" baseline="0" dirty="0" smtClean="0"/>
              <a:t> and Human Resource Development, anyway?  It’s a lot more than you think—.for example, Organizational design.  We help depts. look at their workflow processes, structure, and systems and help get them aligned to meet business goals and objectives.     Change Management—one of our biggest roles is to help manage change in the organization by providing training, communication, services, and support to our employees.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5</a:t>
            </a:fld>
            <a:endParaRPr lang="en-US"/>
          </a:p>
        </p:txBody>
      </p:sp>
    </p:spTree>
    <p:extLst>
      <p:ext uri="{BB962C8B-B14F-4D97-AF65-F5344CB8AC3E}">
        <p14:creationId xmlns:p14="http://schemas.microsoft.com/office/powerpoint/2010/main" val="402720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Town of Chapel Hill,  we build all of our Human Resource Development work around two important Town idea-the first is that we want to build a workplace where employees </a:t>
            </a:r>
          </a:p>
          <a:p>
            <a:r>
              <a:rPr lang="en-US" baseline="0" dirty="0" smtClean="0"/>
              <a:t>(read the bubbles)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6</a:t>
            </a:fld>
            <a:endParaRPr lang="en-US"/>
          </a:p>
        </p:txBody>
      </p:sp>
    </p:spTree>
    <p:extLst>
      <p:ext uri="{BB962C8B-B14F-4D97-AF65-F5344CB8AC3E}">
        <p14:creationId xmlns:p14="http://schemas.microsoft.com/office/powerpoint/2010/main" val="287812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idea is that everything we do must support and relate to our Town values.   So all of our programs and services are designed to support these important fundamental concepts.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7</a:t>
            </a:fld>
            <a:endParaRPr lang="en-US"/>
          </a:p>
        </p:txBody>
      </p:sp>
    </p:spTree>
    <p:extLst>
      <p:ext uri="{BB962C8B-B14F-4D97-AF65-F5344CB8AC3E}">
        <p14:creationId xmlns:p14="http://schemas.microsoft.com/office/powerpoint/2010/main" val="332456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 June 30, 2019.  AS you can</a:t>
            </a:r>
            <a:r>
              <a:rPr lang="en-US" baseline="0" dirty="0" smtClean="0"/>
              <a:t> see we had 1079 employees.   Our employee count is high because this snapshot includes our summer staff and other seasonal workers.      We made 112 hires in the fiscal year. We are happy that we were able to promote 42 employees.  Our turnover rate crept up a bit from last year.  It was 12% last year, 13/6% this year, primarily because our workforce is aging and our retirements are increasing—and that figure also includes all our summer staff, which is expected. </a:t>
            </a:r>
            <a:endParaRPr lang="en-US" dirty="0" smtClean="0"/>
          </a:p>
          <a:p>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8</a:t>
            </a:fld>
            <a:endParaRPr lang="en-US"/>
          </a:p>
        </p:txBody>
      </p:sp>
    </p:spTree>
    <p:extLst>
      <p:ext uri="{BB962C8B-B14F-4D97-AF65-F5344CB8AC3E}">
        <p14:creationId xmlns:p14="http://schemas.microsoft.com/office/powerpoint/2010/main" val="207107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snapshot</a:t>
            </a:r>
            <a:r>
              <a:rPr lang="en-US" baseline="0" dirty="0" smtClean="0"/>
              <a:t> of our full time employees.   This number has remained very consistent for several years, despite having an increase in our population and our service delivery—we have to work very efficiently!    Most of our employees are men—why?  Well a significant part of our workforce is in trades—maintenance, sanitation, landscaping, heavy equipment operations—jobs that have traditionally been held by men.    Despite strong efforts to recruit more women to these </a:t>
            </a:r>
            <a:r>
              <a:rPr lang="en-US" baseline="0" dirty="0" err="1" smtClean="0"/>
              <a:t>postions</a:t>
            </a:r>
            <a:r>
              <a:rPr lang="en-US" baseline="0" dirty="0" smtClean="0"/>
              <a:t>, we haven’t been very successful.     </a:t>
            </a:r>
          </a:p>
          <a:p>
            <a:r>
              <a:rPr lang="en-US" baseline="0" dirty="0" smtClean="0"/>
              <a:t>Our employee diversity has also remained quite consistent—about 58% white, 35% African American, and the remainder Hispanic, Asian, or other.   This contrasts with the population of the community we serve, which is about 10% African American, and 11% Asian.,  the health care coverage breakdown was a data point that interested us due to the rising cost of our health insurance.   We will talk more about that later.  </a:t>
            </a:r>
            <a:endParaRPr lang="en-US" dirty="0"/>
          </a:p>
        </p:txBody>
      </p:sp>
      <p:sp>
        <p:nvSpPr>
          <p:cNvPr id="4" name="Slide Number Placeholder 3"/>
          <p:cNvSpPr>
            <a:spLocks noGrp="1"/>
          </p:cNvSpPr>
          <p:nvPr>
            <p:ph type="sldNum" sz="quarter" idx="10"/>
          </p:nvPr>
        </p:nvSpPr>
        <p:spPr/>
        <p:txBody>
          <a:bodyPr/>
          <a:lstStyle/>
          <a:p>
            <a:fld id="{BAA03B2F-80FB-40A7-8DED-9E0B46A09D78}" type="slidenum">
              <a:rPr lang="en-US" smtClean="0"/>
              <a:t>9</a:t>
            </a:fld>
            <a:endParaRPr lang="en-US"/>
          </a:p>
        </p:txBody>
      </p:sp>
    </p:spTree>
    <p:extLst>
      <p:ext uri="{BB962C8B-B14F-4D97-AF65-F5344CB8AC3E}">
        <p14:creationId xmlns:p14="http://schemas.microsoft.com/office/powerpoint/2010/main" val="408849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B69BC4-557E-4A09-9E41-FDAE70A4C041}"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246758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69BC4-557E-4A09-9E41-FDAE70A4C041}"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37788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69BC4-557E-4A09-9E41-FDAE70A4C041}"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349948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B69BC4-557E-4A09-9E41-FDAE70A4C041}"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278548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69BC4-557E-4A09-9E41-FDAE70A4C041}"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42463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B69BC4-557E-4A09-9E41-FDAE70A4C041}"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385158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B69BC4-557E-4A09-9E41-FDAE70A4C041}"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168091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B69BC4-557E-4A09-9E41-FDAE70A4C041}"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172011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69BC4-557E-4A09-9E41-FDAE70A4C041}"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390097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69BC4-557E-4A09-9E41-FDAE70A4C041}"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385608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69BC4-557E-4A09-9E41-FDAE70A4C041}"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9DB177-F41A-4BB6-89B4-13A3DCEEACF4}" type="slidenum">
              <a:rPr lang="en-US" smtClean="0"/>
              <a:t>‹#›</a:t>
            </a:fld>
            <a:endParaRPr lang="en-US"/>
          </a:p>
        </p:txBody>
      </p:sp>
    </p:spTree>
    <p:extLst>
      <p:ext uri="{BB962C8B-B14F-4D97-AF65-F5344CB8AC3E}">
        <p14:creationId xmlns:p14="http://schemas.microsoft.com/office/powerpoint/2010/main" val="154101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69BC4-557E-4A09-9E41-FDAE70A4C041}"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9DB177-F41A-4BB6-89B4-13A3DCEEACF4}" type="slidenum">
              <a:rPr lang="en-US" smtClean="0"/>
              <a:t>‹#›</a:t>
            </a:fld>
            <a:endParaRPr lang="en-US"/>
          </a:p>
        </p:txBody>
      </p:sp>
    </p:spTree>
    <p:extLst>
      <p:ext uri="{BB962C8B-B14F-4D97-AF65-F5344CB8AC3E}">
        <p14:creationId xmlns:p14="http://schemas.microsoft.com/office/powerpoint/2010/main" val="894774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35.jpeg"/><Relationship Id="rId7"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9.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Does It Take To Get the Job Done? </a:t>
            </a:r>
            <a:endParaRPr lang="en-US" b="1" dirty="0"/>
          </a:p>
        </p:txBody>
      </p:sp>
      <p:pic>
        <p:nvPicPr>
          <p:cNvPr id="5122" name="Picture 2" descr="Image result for people human re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3919" t="14839" r="2469" b="9273"/>
          <a:stretch/>
        </p:blipFill>
        <p:spPr bwMode="auto">
          <a:xfrm>
            <a:off x="1598309" y="1545336"/>
            <a:ext cx="9317420" cy="4942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town of chapel hil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84" y="1138436"/>
            <a:ext cx="1454666" cy="136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25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47906424"/>
              </p:ext>
            </p:extLst>
          </p:nvPr>
        </p:nvGraphicFramePr>
        <p:xfrm>
          <a:off x="0" y="0"/>
          <a:ext cx="12191999" cy="6858000"/>
        </p:xfrm>
        <a:graphic>
          <a:graphicData uri="http://schemas.openxmlformats.org/presentationml/2006/ole">
            <mc:AlternateContent xmlns:mc="http://schemas.openxmlformats.org/markup-compatibility/2006">
              <mc:Choice xmlns:v="urn:schemas-microsoft-com:vml" Requires="v">
                <p:oleObj spid="_x0000_s2070" name="Acrobat Document" r:id="rId4" imgW="12094560" imgH="7840800" progId="AcroExch.Document.DC">
                  <p:embed/>
                </p:oleObj>
              </mc:Choice>
              <mc:Fallback>
                <p:oleObj name="Acrobat Document" r:id="rId4" imgW="12094560" imgH="7840800" progId="AcroExch.Document.DC">
                  <p:embed/>
                  <p:pic>
                    <p:nvPicPr>
                      <p:cNvPr id="0" name=""/>
                      <p:cNvPicPr/>
                      <p:nvPr/>
                    </p:nvPicPr>
                    <p:blipFill>
                      <a:blip r:embed="rId5"/>
                      <a:stretch>
                        <a:fillRect/>
                      </a:stretch>
                    </p:blipFill>
                    <p:spPr>
                      <a:xfrm>
                        <a:off x="0" y="0"/>
                        <a:ext cx="12191999" cy="6858000"/>
                      </a:xfrm>
                      <a:prstGeom prst="rect">
                        <a:avLst/>
                      </a:prstGeom>
                    </p:spPr>
                  </p:pic>
                </p:oleObj>
              </mc:Fallback>
            </mc:AlternateContent>
          </a:graphicData>
        </a:graphic>
      </p:graphicFrame>
    </p:spTree>
    <p:extLst>
      <p:ext uri="{BB962C8B-B14F-4D97-AF65-F5344CB8AC3E}">
        <p14:creationId xmlns:p14="http://schemas.microsoft.com/office/powerpoint/2010/main" val="497505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646545"/>
            <a:ext cx="7462982" cy="1514764"/>
          </a:xfrm>
        </p:spPr>
        <p:txBody>
          <a:bodyPr>
            <a:normAutofit/>
          </a:bodyPr>
          <a:lstStyle/>
          <a:p>
            <a:r>
              <a:rPr lang="en-US" b="1" dirty="0" smtClean="0"/>
              <a:t>Why Do People Work Here?</a:t>
            </a:r>
            <a:endParaRPr lang="en-US" b="1" dirty="0"/>
          </a:p>
        </p:txBody>
      </p:sp>
      <p:sp>
        <p:nvSpPr>
          <p:cNvPr id="3" name="Content Placeholder 2"/>
          <p:cNvSpPr>
            <a:spLocks noGrp="1"/>
          </p:cNvSpPr>
          <p:nvPr>
            <p:ph idx="1"/>
          </p:nvPr>
        </p:nvSpPr>
        <p:spPr>
          <a:xfrm>
            <a:off x="6498747" y="1970352"/>
            <a:ext cx="5514109" cy="4224885"/>
          </a:xfrm>
        </p:spPr>
        <p:txBody>
          <a:bodyPr>
            <a:normAutofit/>
          </a:bodyPr>
          <a:lstStyle/>
          <a:p>
            <a:r>
              <a:rPr lang="en-US" dirty="0" smtClean="0"/>
              <a:t>Training and Development </a:t>
            </a:r>
          </a:p>
          <a:p>
            <a:r>
              <a:rPr lang="en-US" dirty="0" smtClean="0"/>
              <a:t>Opportunities for Advancement </a:t>
            </a:r>
          </a:p>
          <a:p>
            <a:r>
              <a:rPr lang="en-US" dirty="0" smtClean="0"/>
              <a:t>Benefits</a:t>
            </a:r>
          </a:p>
          <a:p>
            <a:r>
              <a:rPr lang="en-US" dirty="0" smtClean="0"/>
              <a:t>Team Environment </a:t>
            </a:r>
          </a:p>
          <a:p>
            <a:r>
              <a:rPr lang="en-US" dirty="0" smtClean="0"/>
              <a:t>Serving the Community </a:t>
            </a:r>
          </a:p>
          <a:p>
            <a:r>
              <a:rPr lang="en-US" dirty="0" smtClean="0"/>
              <a:t>Diverse Workplace </a:t>
            </a:r>
          </a:p>
          <a:p>
            <a:r>
              <a:rPr lang="en-US" dirty="0" smtClean="0"/>
              <a:t>Job Stability</a:t>
            </a:r>
          </a:p>
          <a:p>
            <a:endParaRPr lang="en-US" dirty="0" smtClean="0"/>
          </a:p>
          <a:p>
            <a:pPr marL="0" indent="0">
              <a:buNone/>
            </a:pPr>
            <a:endParaRPr lang="en-US" dirty="0"/>
          </a:p>
        </p:txBody>
      </p:sp>
      <p:pic>
        <p:nvPicPr>
          <p:cNvPr id="11266" name="Picture 2" descr="Image result for good place to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62" y="2373745"/>
            <a:ext cx="5566275" cy="4008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88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813" y="289777"/>
            <a:ext cx="10515600" cy="889517"/>
          </a:xfrm>
        </p:spPr>
        <p:txBody>
          <a:bodyPr>
            <a:normAutofit fontScale="90000"/>
          </a:bodyPr>
          <a:lstStyle/>
          <a:p>
            <a:r>
              <a:rPr lang="en-US" sz="4000" b="1" dirty="0" smtClean="0"/>
              <a:t>What are Some Starting Salaries for Town Employees?</a:t>
            </a:r>
            <a:r>
              <a:rPr lang="en-US" dirty="0" smtClean="0"/>
              <a:t/>
            </a:r>
            <a:br>
              <a:rPr lang="en-US" dirty="0" smtClean="0"/>
            </a:br>
            <a:endParaRPr lang="en-US" sz="2400" dirty="0"/>
          </a:p>
        </p:txBody>
      </p:sp>
      <p:pic>
        <p:nvPicPr>
          <p:cNvPr id="13" name="Picture 12"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4536182" y="3491820"/>
            <a:ext cx="3388995" cy="1958340"/>
          </a:xfrm>
          <a:prstGeom prst="rect">
            <a:avLst/>
          </a:prstGeom>
          <a:noFill/>
          <a:ln>
            <a:noFill/>
          </a:ln>
        </p:spPr>
      </p:pic>
      <p:sp>
        <p:nvSpPr>
          <p:cNvPr id="3" name="Content Placeholder 2"/>
          <p:cNvSpPr>
            <a:spLocks noGrp="1"/>
          </p:cNvSpPr>
          <p:nvPr>
            <p:ph idx="1"/>
          </p:nvPr>
        </p:nvSpPr>
        <p:spPr/>
        <p:txBody>
          <a:bodyPr>
            <a:normAutofit/>
          </a:bodyPr>
          <a:lstStyle/>
          <a:p>
            <a:r>
              <a:rPr lang="en-US" sz="2600" dirty="0" smtClean="0"/>
              <a:t>Sanitation Workers                                                                 $29,219-$32,000</a:t>
            </a:r>
          </a:p>
          <a:p>
            <a:r>
              <a:rPr lang="en-US" sz="2600" dirty="0" smtClean="0"/>
              <a:t>Transit Operators                                                                    $14.70-$15.70/</a:t>
            </a:r>
            <a:r>
              <a:rPr lang="en-US" sz="2600" dirty="0" err="1" smtClean="0"/>
              <a:t>hr</a:t>
            </a:r>
            <a:endParaRPr lang="en-US" sz="2600" dirty="0" smtClean="0"/>
          </a:p>
          <a:p>
            <a:r>
              <a:rPr lang="en-US" sz="2600" dirty="0" smtClean="0"/>
              <a:t>Administrative Assistants                                                      $30,680-$40,481</a:t>
            </a:r>
          </a:p>
          <a:p>
            <a:r>
              <a:rPr lang="en-US" sz="2600" dirty="0" smtClean="0"/>
              <a:t>Library Experience Specialist                                                $33,824-$44,631</a:t>
            </a:r>
          </a:p>
          <a:p>
            <a:r>
              <a:rPr lang="en-US" sz="2600" dirty="0" smtClean="0"/>
              <a:t>Police Officer I                                                                         $42,000-$44,100</a:t>
            </a:r>
          </a:p>
          <a:p>
            <a:r>
              <a:rPr lang="en-US" sz="2600" dirty="0" smtClean="0"/>
              <a:t>Firefighter Level I                                                                    $37,128-$44,941  </a:t>
            </a:r>
          </a:p>
          <a:p>
            <a:r>
              <a:rPr lang="en-US" sz="2600" dirty="0" smtClean="0"/>
              <a:t>Lifeguard                                                                                  $ 10.00-$15.00/</a:t>
            </a:r>
            <a:r>
              <a:rPr lang="en-US" sz="2600" dirty="0" err="1" smtClean="0"/>
              <a:t>hr</a:t>
            </a:r>
            <a:endParaRPr lang="en-US" sz="2600" dirty="0" smtClean="0"/>
          </a:p>
          <a:p>
            <a:r>
              <a:rPr lang="en-US" sz="2600" dirty="0" smtClean="0"/>
              <a:t>Crisis Counselor                                                                      $47,117-$62,170 </a:t>
            </a:r>
          </a:p>
          <a:p>
            <a:r>
              <a:rPr lang="en-US" sz="2600" dirty="0" smtClean="0"/>
              <a:t>Assistant Directors, Directors, Dept. Heads                       $67,184-$129,141 </a:t>
            </a:r>
          </a:p>
          <a:p>
            <a:endParaRPr lang="en-US" dirty="0"/>
          </a:p>
        </p:txBody>
      </p:sp>
    </p:spTree>
    <p:extLst>
      <p:ext uri="{BB962C8B-B14F-4D97-AF65-F5344CB8AC3E}">
        <p14:creationId xmlns:p14="http://schemas.microsoft.com/office/powerpoint/2010/main" val="2494781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 People Leave our Employ? </a:t>
            </a:r>
            <a:endParaRPr lang="en-US" b="1" dirty="0"/>
          </a:p>
        </p:txBody>
      </p:sp>
      <p:sp>
        <p:nvSpPr>
          <p:cNvPr id="3" name="Content Placeholder 2"/>
          <p:cNvSpPr>
            <a:spLocks noGrp="1"/>
          </p:cNvSpPr>
          <p:nvPr>
            <p:ph idx="1"/>
          </p:nvPr>
        </p:nvSpPr>
        <p:spPr>
          <a:xfrm>
            <a:off x="5875590" y="3092041"/>
            <a:ext cx="4896042" cy="1855861"/>
          </a:xfrm>
        </p:spPr>
        <p:txBody>
          <a:bodyPr>
            <a:normAutofit/>
          </a:bodyPr>
          <a:lstStyle/>
          <a:p>
            <a:pPr marL="0" indent="0">
              <a:buNone/>
            </a:pPr>
            <a:r>
              <a:rPr lang="en-US" dirty="0" smtClean="0"/>
              <a:t>1. Retirement </a:t>
            </a:r>
          </a:p>
          <a:p>
            <a:pPr marL="0" indent="0">
              <a:buNone/>
            </a:pPr>
            <a:r>
              <a:rPr lang="en-US" dirty="0" smtClean="0"/>
              <a:t>2. Better job offer</a:t>
            </a:r>
          </a:p>
          <a:p>
            <a:pPr marL="0" indent="0">
              <a:buNone/>
            </a:pPr>
            <a:r>
              <a:rPr lang="en-US" dirty="0" smtClean="0"/>
              <a:t>3. Moving </a:t>
            </a:r>
          </a:p>
          <a:p>
            <a:pPr marL="0" indent="0">
              <a:buNone/>
            </a:pPr>
            <a:endParaRPr lang="en-US" dirty="0"/>
          </a:p>
          <a:p>
            <a:endParaRPr lang="en-US" dirty="0"/>
          </a:p>
        </p:txBody>
      </p:sp>
      <p:pic>
        <p:nvPicPr>
          <p:cNvPr id="16386" name="Picture 2" descr="Image result for retir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088" y="2394776"/>
            <a:ext cx="4897182" cy="32503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73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Does Somebody Get A Job Here? </a:t>
            </a:r>
            <a:endParaRPr lang="en-US" b="1" dirty="0"/>
          </a:p>
        </p:txBody>
      </p:sp>
      <p:sp>
        <p:nvSpPr>
          <p:cNvPr id="3" name="Content Placeholder 2"/>
          <p:cNvSpPr>
            <a:spLocks noGrp="1"/>
          </p:cNvSpPr>
          <p:nvPr>
            <p:ph idx="1"/>
          </p:nvPr>
        </p:nvSpPr>
        <p:spPr>
          <a:xfrm>
            <a:off x="64656" y="1481958"/>
            <a:ext cx="8303489" cy="5376041"/>
          </a:xfrm>
        </p:spPr>
        <p:txBody>
          <a:bodyPr>
            <a:normAutofit/>
          </a:bodyPr>
          <a:lstStyle/>
          <a:p>
            <a:pPr marL="514350" indent="-514350">
              <a:buFont typeface="+mj-lt"/>
              <a:buAutoNum type="arabicPeriod"/>
            </a:pPr>
            <a:r>
              <a:rPr lang="en-US" dirty="0" smtClean="0"/>
              <a:t>Look on the Website—All Open Jobs Posted </a:t>
            </a:r>
          </a:p>
          <a:p>
            <a:pPr marL="514350" indent="-514350">
              <a:buFont typeface="+mj-lt"/>
              <a:buAutoNum type="arabicPeriod"/>
            </a:pPr>
            <a:endParaRPr lang="en-US" dirty="0" smtClean="0"/>
          </a:p>
          <a:p>
            <a:pPr marL="514350" indent="-514350">
              <a:buFont typeface="+mj-lt"/>
              <a:buAutoNum type="arabicPeriod"/>
            </a:pPr>
            <a:r>
              <a:rPr lang="en-US" dirty="0" smtClean="0"/>
              <a:t>Fill out the application COMPLETELY </a:t>
            </a:r>
          </a:p>
          <a:p>
            <a:pPr marL="514350" indent="-514350">
              <a:buFont typeface="+mj-lt"/>
              <a:buAutoNum type="arabicPeriod"/>
            </a:pPr>
            <a:endParaRPr lang="en-US" dirty="0" smtClean="0"/>
          </a:p>
          <a:p>
            <a:pPr marL="514350" indent="-514350">
              <a:buFont typeface="+mj-lt"/>
              <a:buAutoNum type="arabicPeriod"/>
            </a:pPr>
            <a:r>
              <a:rPr lang="en-US" dirty="0" smtClean="0"/>
              <a:t>Pay attention to the closing date. </a:t>
            </a:r>
          </a:p>
          <a:p>
            <a:pPr marL="514350" indent="-514350">
              <a:buFont typeface="+mj-lt"/>
              <a:buAutoNum type="arabicPeriod"/>
            </a:pPr>
            <a:endParaRPr lang="en-US" dirty="0" smtClean="0"/>
          </a:p>
          <a:p>
            <a:pPr marL="514350" indent="-514350">
              <a:buFont typeface="+mj-lt"/>
              <a:buAutoNum type="arabicPeriod"/>
            </a:pPr>
            <a:r>
              <a:rPr lang="en-US" dirty="0" smtClean="0"/>
              <a:t>A Real Human looks at your application—it takes time  </a:t>
            </a:r>
          </a:p>
          <a:p>
            <a:pPr marL="514350" indent="-514350">
              <a:buFont typeface="+mj-lt"/>
              <a:buAutoNum type="arabicPeriod"/>
            </a:pPr>
            <a:endParaRPr lang="en-US" dirty="0"/>
          </a:p>
          <a:p>
            <a:pPr marL="514350" indent="-514350">
              <a:buFont typeface="+mj-lt"/>
              <a:buAutoNum type="arabicPeriod"/>
            </a:pPr>
            <a:r>
              <a:rPr lang="en-US" dirty="0" smtClean="0"/>
              <a:t>Check your email—that’s how we communicate </a:t>
            </a:r>
          </a:p>
          <a:p>
            <a:pPr marL="514350" indent="-514350">
              <a:buFont typeface="+mj-lt"/>
              <a:buAutoNum type="arabicPeriod"/>
            </a:pPr>
            <a:endParaRPr lang="en-US" dirty="0" smtClean="0"/>
          </a:p>
          <a:p>
            <a:pPr marL="514350" indent="-514350">
              <a:buFont typeface="+mj-lt"/>
              <a:buAutoNum type="arabicPeriod"/>
            </a:pPr>
            <a:endParaRPr lang="en-US" dirty="0" smtClean="0"/>
          </a:p>
          <a:p>
            <a:pPr marL="0" indent="0">
              <a:buNone/>
            </a:pPr>
            <a:endParaRPr lang="en-US" dirty="0"/>
          </a:p>
          <a:p>
            <a:pPr marL="0" indent="0">
              <a:buNone/>
            </a:pPr>
            <a:endParaRPr lang="en-US" dirty="0"/>
          </a:p>
        </p:txBody>
      </p:sp>
      <p:pic>
        <p:nvPicPr>
          <p:cNvPr id="10246" name="Picture 6" descr="Image result for we're hiring"/>
          <p:cNvPicPr>
            <a:picLocks noChangeAspect="1" noChangeArrowheads="1"/>
          </p:cNvPicPr>
          <p:nvPr/>
        </p:nvPicPr>
        <p:blipFill rotWithShape="1">
          <a:blip r:embed="rId3">
            <a:extLst>
              <a:ext uri="{28A0092B-C50C-407E-A947-70E740481C1C}">
                <a14:useLocalDpi xmlns:a14="http://schemas.microsoft.com/office/drawing/2010/main" val="0"/>
              </a:ext>
            </a:extLst>
          </a:blip>
          <a:srcRect r="23726"/>
          <a:stretch/>
        </p:blipFill>
        <p:spPr bwMode="auto">
          <a:xfrm rot="561999">
            <a:off x="8066633" y="2038362"/>
            <a:ext cx="2914326" cy="2861945"/>
          </a:xfrm>
          <a:prstGeom prst="round2Diag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1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Are Our Challenges And How Are We Addressing Them? </a:t>
            </a:r>
            <a:endParaRPr lang="en-US" b="1" dirty="0"/>
          </a:p>
        </p:txBody>
      </p:sp>
      <p:sp>
        <p:nvSpPr>
          <p:cNvPr id="3" name="Content Placeholder 2"/>
          <p:cNvSpPr>
            <a:spLocks noGrp="1"/>
          </p:cNvSpPr>
          <p:nvPr>
            <p:ph idx="1"/>
          </p:nvPr>
        </p:nvSpPr>
        <p:spPr>
          <a:xfrm>
            <a:off x="838201" y="1825625"/>
            <a:ext cx="4842164" cy="4953866"/>
          </a:xfrm>
        </p:spPr>
        <p:txBody>
          <a:bodyPr>
            <a:normAutofit lnSpcReduction="10000"/>
          </a:bodyPr>
          <a:lstStyle/>
          <a:p>
            <a:pPr marL="0" indent="0">
              <a:buNone/>
            </a:pPr>
            <a:r>
              <a:rPr lang="en-US" sz="3200" b="1" dirty="0" smtClean="0">
                <a:solidFill>
                  <a:srgbClr val="00B0F0"/>
                </a:solidFill>
              </a:rPr>
              <a:t>Aging Workforce </a:t>
            </a:r>
          </a:p>
          <a:p>
            <a:pPr marL="457200" lvl="1" indent="0">
              <a:buNone/>
            </a:pPr>
            <a:r>
              <a:rPr lang="en-US" dirty="0" smtClean="0"/>
              <a:t>Succession Planning </a:t>
            </a:r>
          </a:p>
          <a:p>
            <a:pPr marL="457200" lvl="1" indent="0">
              <a:buNone/>
            </a:pPr>
            <a:r>
              <a:rPr lang="en-US" dirty="0" smtClean="0"/>
              <a:t>Helping older workers with family obligations</a:t>
            </a:r>
          </a:p>
          <a:p>
            <a:pPr marL="457200" lvl="1" indent="0">
              <a:buNone/>
            </a:pPr>
            <a:r>
              <a:rPr lang="en-US" dirty="0" smtClean="0"/>
              <a:t>Part Time (Program Support) employment </a:t>
            </a:r>
          </a:p>
          <a:p>
            <a:pPr marL="457200" lvl="1" indent="0">
              <a:buNone/>
            </a:pPr>
            <a:endParaRPr lang="en-US" dirty="0" smtClean="0"/>
          </a:p>
          <a:p>
            <a:pPr marL="0" indent="0">
              <a:buNone/>
            </a:pPr>
            <a:r>
              <a:rPr lang="en-US" sz="3200" b="1" dirty="0" smtClean="0">
                <a:solidFill>
                  <a:srgbClr val="00B0F0"/>
                </a:solidFill>
              </a:rPr>
              <a:t>Recruitment/Retention</a:t>
            </a:r>
          </a:p>
          <a:p>
            <a:pPr marL="457200" lvl="1" indent="0">
              <a:buNone/>
            </a:pPr>
            <a:r>
              <a:rPr lang="en-US" dirty="0" smtClean="0"/>
              <a:t>Salary Studies </a:t>
            </a:r>
          </a:p>
          <a:p>
            <a:pPr marL="457200" lvl="1" indent="0">
              <a:buNone/>
            </a:pPr>
            <a:r>
              <a:rPr lang="en-US" dirty="0" smtClean="0"/>
              <a:t>Job Fairs /Social Media Outreach  </a:t>
            </a:r>
          </a:p>
          <a:p>
            <a:pPr marL="457200" lvl="1" indent="0">
              <a:buNone/>
            </a:pPr>
            <a:r>
              <a:rPr lang="en-US" dirty="0" smtClean="0"/>
              <a:t>One Stop Hiring </a:t>
            </a:r>
          </a:p>
          <a:p>
            <a:pPr marL="457200" lvl="1" indent="0">
              <a:buNone/>
            </a:pPr>
            <a:r>
              <a:rPr lang="en-US" dirty="0" smtClean="0"/>
              <a:t>Exit Interviews </a:t>
            </a:r>
          </a:p>
          <a:p>
            <a:pPr marL="457200" lvl="1" indent="0">
              <a:buNone/>
            </a:pPr>
            <a:r>
              <a:rPr lang="en-US" dirty="0" smtClean="0"/>
              <a:t>Special Incentives </a:t>
            </a:r>
          </a:p>
        </p:txBody>
      </p:sp>
      <p:sp>
        <p:nvSpPr>
          <p:cNvPr id="4" name="TextBox 3"/>
          <p:cNvSpPr txBox="1"/>
          <p:nvPr/>
        </p:nvSpPr>
        <p:spPr>
          <a:xfrm>
            <a:off x="5902037" y="1884218"/>
            <a:ext cx="5451764" cy="4770537"/>
          </a:xfrm>
          <a:prstGeom prst="rect">
            <a:avLst/>
          </a:prstGeom>
          <a:noFill/>
        </p:spPr>
        <p:txBody>
          <a:bodyPr wrap="square" rtlCol="0">
            <a:spAutoFit/>
          </a:bodyPr>
          <a:lstStyle/>
          <a:p>
            <a:r>
              <a:rPr lang="en-US" sz="3200" b="1" dirty="0" smtClean="0">
                <a:solidFill>
                  <a:srgbClr val="00B0F0"/>
                </a:solidFill>
              </a:rPr>
              <a:t>Rising Cost of Benefits </a:t>
            </a:r>
          </a:p>
          <a:p>
            <a:pPr lvl="1"/>
            <a:r>
              <a:rPr lang="en-US" sz="2400" dirty="0" smtClean="0"/>
              <a:t>Wellness Clinic/After hours @UNC</a:t>
            </a:r>
          </a:p>
          <a:p>
            <a:pPr lvl="1"/>
            <a:r>
              <a:rPr lang="en-US" sz="2400" dirty="0" smtClean="0"/>
              <a:t>Health Risk Assessments </a:t>
            </a:r>
          </a:p>
          <a:p>
            <a:pPr lvl="1"/>
            <a:r>
              <a:rPr lang="en-US" sz="2400" dirty="0" smtClean="0"/>
              <a:t>Wellness Resources </a:t>
            </a:r>
          </a:p>
          <a:p>
            <a:pPr lvl="1"/>
            <a:r>
              <a:rPr lang="en-US" sz="2400" dirty="0" smtClean="0"/>
              <a:t>Greater Cost Sharing with Employee </a:t>
            </a:r>
          </a:p>
          <a:p>
            <a:pPr lvl="1"/>
            <a:r>
              <a:rPr lang="en-US" sz="2400" dirty="0" smtClean="0"/>
              <a:t>Telemedicine</a:t>
            </a:r>
          </a:p>
          <a:p>
            <a:pPr lvl="1"/>
            <a:endParaRPr lang="en-US" sz="2400" dirty="0"/>
          </a:p>
          <a:p>
            <a:r>
              <a:rPr lang="en-US" sz="3200" b="1" dirty="0" smtClean="0">
                <a:solidFill>
                  <a:srgbClr val="00B0F0"/>
                </a:solidFill>
              </a:rPr>
              <a:t>Work-Life </a:t>
            </a:r>
            <a:r>
              <a:rPr lang="en-US" sz="3200" b="1" dirty="0">
                <a:solidFill>
                  <a:srgbClr val="00B0F0"/>
                </a:solidFill>
              </a:rPr>
              <a:t>Balance </a:t>
            </a:r>
          </a:p>
          <a:p>
            <a:pPr lvl="1"/>
            <a:r>
              <a:rPr lang="en-US" sz="2400" dirty="0"/>
              <a:t>Flexible Work Schedules </a:t>
            </a:r>
          </a:p>
          <a:p>
            <a:pPr lvl="1"/>
            <a:r>
              <a:rPr lang="en-US" sz="2400" dirty="0" smtClean="0"/>
              <a:t>Parental </a:t>
            </a:r>
            <a:r>
              <a:rPr lang="en-US" sz="2400" dirty="0"/>
              <a:t>Leave </a:t>
            </a:r>
            <a:endParaRPr lang="en-US" sz="2400" dirty="0" smtClean="0"/>
          </a:p>
          <a:p>
            <a:pPr lvl="1"/>
            <a:r>
              <a:rPr lang="en-US" sz="2400" dirty="0" smtClean="0"/>
              <a:t>Employee Assistance Programs </a:t>
            </a:r>
            <a:endParaRPr lang="en-US" sz="2400" dirty="0"/>
          </a:p>
          <a:p>
            <a:pPr lvl="1"/>
            <a:endParaRPr lang="en-US" sz="2400" dirty="0"/>
          </a:p>
        </p:txBody>
      </p:sp>
    </p:spTree>
    <p:extLst>
      <p:ext uri="{BB962C8B-B14F-4D97-AF65-F5344CB8AC3E}">
        <p14:creationId xmlns:p14="http://schemas.microsoft.com/office/powerpoint/2010/main" val="9951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7986">
              <a:srgbClr val="606F7D"/>
            </a:gs>
            <a:gs pos="40000">
              <a:schemeClr val="tx1"/>
            </a:gs>
            <a:gs pos="8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Image result for trivial pursuit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764" y="55178"/>
            <a:ext cx="8321962" cy="68028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9421" y="914401"/>
            <a:ext cx="6222761" cy="461665"/>
          </a:xfrm>
          <a:prstGeom prst="rect">
            <a:avLst/>
          </a:prstGeom>
          <a:solidFill>
            <a:schemeClr val="tx1"/>
          </a:solidFill>
        </p:spPr>
        <p:txBody>
          <a:bodyPr wrap="square" rtlCol="0">
            <a:spAutoFit/>
          </a:bodyPr>
          <a:lstStyle/>
          <a:p>
            <a:r>
              <a:rPr lang="en-US" dirty="0" smtClean="0">
                <a:solidFill>
                  <a:schemeClr val="bg1"/>
                </a:solidFill>
              </a:rPr>
              <a:t>                        </a:t>
            </a:r>
            <a:r>
              <a:rPr lang="en-US" sz="2400" dirty="0" smtClean="0">
                <a:solidFill>
                  <a:schemeClr val="bg1"/>
                </a:solidFill>
                <a:latin typeface="Comic Sans MS" panose="030F0702030302020204" pitchFamily="66" charset="0"/>
              </a:rPr>
              <a:t>HUMAN RESOURCE  EDITION </a:t>
            </a:r>
            <a:endParaRPr lang="en-US"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11844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04184"/>
          </a:xfrm>
        </p:spPr>
        <p:txBody>
          <a:bodyPr/>
          <a:lstStyle/>
          <a:p>
            <a:r>
              <a:rPr lang="en-US" b="1" dirty="0" smtClean="0"/>
              <a:t>What % of our workforce was hired within the last 3 years? </a:t>
            </a:r>
            <a:endParaRPr lang="en-US" b="1" dirty="0"/>
          </a:p>
        </p:txBody>
      </p:sp>
      <p:sp>
        <p:nvSpPr>
          <p:cNvPr id="3" name="Content Placeholder 2"/>
          <p:cNvSpPr>
            <a:spLocks noGrp="1"/>
          </p:cNvSpPr>
          <p:nvPr>
            <p:ph idx="1"/>
          </p:nvPr>
        </p:nvSpPr>
        <p:spPr>
          <a:xfrm>
            <a:off x="1479861" y="3179803"/>
            <a:ext cx="3103418" cy="2750272"/>
          </a:xfrm>
        </p:spPr>
        <p:txBody>
          <a:bodyPr>
            <a:normAutofit/>
          </a:bodyPr>
          <a:lstStyle/>
          <a:p>
            <a:pPr marL="514350" indent="-514350">
              <a:buAutoNum type="alphaUcPeriod"/>
            </a:pPr>
            <a:r>
              <a:rPr lang="en-US" sz="3600" dirty="0" smtClean="0"/>
              <a:t>12%</a:t>
            </a:r>
          </a:p>
          <a:p>
            <a:pPr marL="514350" indent="-514350">
              <a:buAutoNum type="alphaUcPeriod"/>
            </a:pPr>
            <a:r>
              <a:rPr lang="en-US" sz="3600" dirty="0" smtClean="0"/>
              <a:t>29%</a:t>
            </a:r>
          </a:p>
          <a:p>
            <a:pPr marL="514350" indent="-514350">
              <a:buAutoNum type="alphaUcPeriod"/>
            </a:pPr>
            <a:r>
              <a:rPr lang="en-US" sz="3600" dirty="0" smtClean="0"/>
              <a:t>32%</a:t>
            </a:r>
          </a:p>
          <a:p>
            <a:pPr marL="514350" indent="-514350">
              <a:buAutoNum type="alphaUcPeriod"/>
            </a:pPr>
            <a:r>
              <a:rPr lang="en-US" sz="3600" dirty="0" smtClean="0"/>
              <a:t>41%  </a:t>
            </a:r>
            <a:endParaRPr lang="en-US" sz="3600" dirty="0"/>
          </a:p>
        </p:txBody>
      </p:sp>
      <p:pic>
        <p:nvPicPr>
          <p:cNvPr id="6" name="Picture 5" descr="Image result for new hires"/>
          <p:cNvPicPr/>
          <p:nvPr/>
        </p:nvPicPr>
        <p:blipFill>
          <a:blip r:embed="rId3">
            <a:extLst>
              <a:ext uri="{28A0092B-C50C-407E-A947-70E740481C1C}">
                <a14:useLocalDpi xmlns:a14="http://schemas.microsoft.com/office/drawing/2010/main" val="0"/>
              </a:ext>
            </a:extLst>
          </a:blip>
          <a:srcRect/>
          <a:stretch>
            <a:fillRect/>
          </a:stretch>
        </p:blipFill>
        <p:spPr bwMode="auto">
          <a:xfrm>
            <a:off x="4215880" y="1866829"/>
            <a:ext cx="6794241" cy="4394012"/>
          </a:xfrm>
          <a:prstGeom prst="rect">
            <a:avLst/>
          </a:prstGeom>
          <a:noFill/>
          <a:ln>
            <a:noFill/>
          </a:ln>
        </p:spPr>
      </p:pic>
    </p:spTree>
    <p:extLst>
      <p:ext uri="{BB962C8B-B14F-4D97-AF65-F5344CB8AC3E}">
        <p14:creationId xmlns:p14="http://schemas.microsoft.com/office/powerpoint/2010/main" val="428035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65125"/>
            <a:ext cx="10741152" cy="1325563"/>
          </a:xfrm>
        </p:spPr>
        <p:txBody>
          <a:bodyPr/>
          <a:lstStyle/>
          <a:p>
            <a:r>
              <a:rPr lang="en-US" b="1" dirty="0" smtClean="0"/>
              <a:t>How Many Different Types of Jobs Exist in the Town? </a:t>
            </a:r>
            <a:endParaRPr lang="en-US" b="1" dirty="0">
              <a:solidFill>
                <a:srgbClr val="C00000"/>
              </a:solidFill>
            </a:endParaRPr>
          </a:p>
        </p:txBody>
      </p:sp>
      <p:sp>
        <p:nvSpPr>
          <p:cNvPr id="3" name="Content Placeholder 2"/>
          <p:cNvSpPr>
            <a:spLocks noGrp="1"/>
          </p:cNvSpPr>
          <p:nvPr>
            <p:ph idx="1"/>
          </p:nvPr>
        </p:nvSpPr>
        <p:spPr>
          <a:xfrm>
            <a:off x="838200" y="1825625"/>
            <a:ext cx="2215896" cy="4351338"/>
          </a:xfrm>
        </p:spPr>
        <p:txBody>
          <a:bodyPr/>
          <a:lstStyle/>
          <a:p>
            <a:pPr marL="0" indent="0">
              <a:buNone/>
            </a:pPr>
            <a:r>
              <a:rPr lang="en-US" dirty="0" smtClean="0"/>
              <a:t>A.     89</a:t>
            </a:r>
          </a:p>
          <a:p>
            <a:pPr marL="0" indent="0">
              <a:buNone/>
            </a:pPr>
            <a:r>
              <a:rPr lang="en-US" dirty="0" smtClean="0"/>
              <a:t>B.   143</a:t>
            </a:r>
          </a:p>
          <a:p>
            <a:pPr marL="514350" indent="-514350">
              <a:buAutoNum type="alphaUcPeriod" startAt="3"/>
            </a:pPr>
            <a:r>
              <a:rPr lang="en-US" dirty="0" smtClean="0"/>
              <a:t>342</a:t>
            </a:r>
          </a:p>
          <a:p>
            <a:pPr marL="514350" indent="-514350">
              <a:buAutoNum type="alphaUcPeriod" startAt="3"/>
            </a:pPr>
            <a:r>
              <a:rPr lang="en-US" dirty="0" smtClean="0"/>
              <a:t>512</a:t>
            </a:r>
            <a:endParaRPr lang="en-US" dirty="0"/>
          </a:p>
        </p:txBody>
      </p:sp>
      <p:pic>
        <p:nvPicPr>
          <p:cNvPr id="1034" name="Picture 10"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565"/>
          <a:stretch/>
        </p:blipFill>
        <p:spPr bwMode="auto">
          <a:xfrm>
            <a:off x="3173507" y="1464777"/>
            <a:ext cx="7519594" cy="4540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0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Long Has The Longest Serving Town Employee Worked For The Town? </a:t>
            </a:r>
            <a:endParaRPr lang="en-US" b="1" dirty="0"/>
          </a:p>
        </p:txBody>
      </p:sp>
      <p:sp>
        <p:nvSpPr>
          <p:cNvPr id="3" name="Content Placeholder 2"/>
          <p:cNvSpPr>
            <a:spLocks noGrp="1"/>
          </p:cNvSpPr>
          <p:nvPr>
            <p:ph idx="1"/>
          </p:nvPr>
        </p:nvSpPr>
        <p:spPr>
          <a:xfrm>
            <a:off x="838200" y="1825625"/>
            <a:ext cx="2967182" cy="4351338"/>
          </a:xfrm>
        </p:spPr>
        <p:txBody>
          <a:bodyPr/>
          <a:lstStyle/>
          <a:p>
            <a:endParaRPr lang="en-US" dirty="0" smtClean="0"/>
          </a:p>
          <a:p>
            <a:endParaRPr lang="en-US" dirty="0"/>
          </a:p>
          <a:p>
            <a:pPr marL="0" indent="0">
              <a:buNone/>
            </a:pPr>
            <a:r>
              <a:rPr lang="en-US" dirty="0" smtClean="0"/>
              <a:t>A.   61  years</a:t>
            </a:r>
          </a:p>
          <a:p>
            <a:pPr marL="0" indent="0">
              <a:buNone/>
            </a:pPr>
            <a:r>
              <a:rPr lang="en-US" dirty="0" smtClean="0"/>
              <a:t>B.   50 years</a:t>
            </a:r>
          </a:p>
          <a:p>
            <a:pPr marL="0" indent="0">
              <a:buNone/>
            </a:pPr>
            <a:r>
              <a:rPr lang="en-US" dirty="0" smtClean="0"/>
              <a:t>C.   46 years</a:t>
            </a:r>
          </a:p>
          <a:p>
            <a:pPr marL="0" indent="0">
              <a:buNone/>
            </a:pPr>
            <a:r>
              <a:rPr lang="en-US" dirty="0" smtClean="0"/>
              <a:t>D.   39  years </a:t>
            </a:r>
            <a:endParaRPr lang="en-US" dirty="0"/>
          </a:p>
        </p:txBody>
      </p:sp>
      <p:pic>
        <p:nvPicPr>
          <p:cNvPr id="6146" name="Picture 2" descr="Image result for loving my j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11" y="1907309"/>
            <a:ext cx="56102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66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0" presetClass="exit" presetSubtype="0" fill="hold" nodeType="withEffect">
                                  <p:stCondLst>
                                    <p:cond delay="0"/>
                                  </p:stCondLst>
                                  <p:childTnLst>
                                    <p:animEffect transition="out" filter="fade">
                                      <p:cBhvr>
                                        <p:cTn id="8" dur="500"/>
                                        <p:tgtEl>
                                          <p:spTgt spid="3">
                                            <p:txEl>
                                              <p:pRg st="5" end="5"/>
                                            </p:txEl>
                                          </p:spTgt>
                                        </p:tgtEl>
                                      </p:cBhvr>
                                    </p:animEffect>
                                    <p:set>
                                      <p:cBhvr>
                                        <p:cTn id="9" dur="1" fill="hold">
                                          <p:stCondLst>
                                            <p:cond delay="499"/>
                                          </p:stCondLst>
                                        </p:cTn>
                                        <p:tgtEl>
                                          <p:spTgt spid="3">
                                            <p:txEl>
                                              <p:pRg st="5" end="5"/>
                                            </p:txEl>
                                          </p:spTgt>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3">
                                            <p:txEl>
                                              <p:pRg st="4" end="4"/>
                                            </p:txEl>
                                          </p:spTgt>
                                        </p:tgtEl>
                                      </p:cBhvr>
                                    </p:animEffect>
                                    <p:set>
                                      <p:cBhvr>
                                        <p:cTn id="1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eet_sweeper_filtering-bo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914" y="3933116"/>
            <a:ext cx="3530088" cy="2654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636" y="3913641"/>
            <a:ext cx="4160049" cy="2581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Image result for chapel hill parks and recreation"/>
          <p:cNvPicPr>
            <a:picLocks noChangeAspect="1" noChangeArrowheads="1"/>
          </p:cNvPicPr>
          <p:nvPr/>
        </p:nvPicPr>
        <p:blipFill rotWithShape="1">
          <a:blip r:embed="rId5">
            <a:extLst>
              <a:ext uri="{28A0092B-C50C-407E-A947-70E740481C1C}">
                <a14:useLocalDpi xmlns:a14="http://schemas.microsoft.com/office/drawing/2010/main" val="0"/>
              </a:ext>
            </a:extLst>
          </a:blip>
          <a:srcRect r="25928"/>
          <a:stretch/>
        </p:blipFill>
        <p:spPr bwMode="auto">
          <a:xfrm>
            <a:off x="347299" y="1096816"/>
            <a:ext cx="5136019" cy="2443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28713" y="6023761"/>
            <a:ext cx="1455089" cy="369332"/>
          </a:xfrm>
          <a:prstGeom prst="rect">
            <a:avLst/>
          </a:prstGeom>
          <a:noFill/>
        </p:spPr>
        <p:txBody>
          <a:bodyPr wrap="square" rtlCol="0">
            <a:spAutoFit/>
          </a:bodyPr>
          <a:lstStyle/>
          <a:p>
            <a:r>
              <a:rPr lang="en-US" dirty="0" smtClean="0">
                <a:solidFill>
                  <a:schemeClr val="bg1"/>
                </a:solidFill>
              </a:rPr>
              <a:t>Public Works </a:t>
            </a:r>
            <a:endParaRPr lang="en-US" dirty="0">
              <a:solidFill>
                <a:schemeClr val="bg1"/>
              </a:solidFill>
            </a:endParaRPr>
          </a:p>
        </p:txBody>
      </p:sp>
      <p:sp>
        <p:nvSpPr>
          <p:cNvPr id="3" name="TextBox 2"/>
          <p:cNvSpPr txBox="1"/>
          <p:nvPr/>
        </p:nvSpPr>
        <p:spPr>
          <a:xfrm>
            <a:off x="11062055" y="3239521"/>
            <a:ext cx="1327868" cy="373712"/>
          </a:xfrm>
          <a:prstGeom prst="rect">
            <a:avLst/>
          </a:prstGeom>
          <a:noFill/>
        </p:spPr>
        <p:txBody>
          <a:bodyPr wrap="square" rtlCol="0">
            <a:spAutoFit/>
          </a:bodyPr>
          <a:lstStyle/>
          <a:p>
            <a:r>
              <a:rPr lang="en-US" dirty="0" smtClean="0">
                <a:solidFill>
                  <a:schemeClr val="bg1"/>
                </a:solidFill>
              </a:rPr>
              <a:t>Transit </a:t>
            </a:r>
            <a:endParaRPr lang="en-US" dirty="0">
              <a:solidFill>
                <a:schemeClr val="bg1"/>
              </a:solidFill>
            </a:endParaRPr>
          </a:p>
        </p:txBody>
      </p:sp>
      <p:sp>
        <p:nvSpPr>
          <p:cNvPr id="4" name="TextBox 3"/>
          <p:cNvSpPr txBox="1"/>
          <p:nvPr/>
        </p:nvSpPr>
        <p:spPr>
          <a:xfrm>
            <a:off x="4299929" y="1194468"/>
            <a:ext cx="1386978" cy="646331"/>
          </a:xfrm>
          <a:prstGeom prst="rect">
            <a:avLst/>
          </a:prstGeom>
          <a:noFill/>
        </p:spPr>
        <p:txBody>
          <a:bodyPr wrap="square" rtlCol="0">
            <a:spAutoFit/>
          </a:bodyPr>
          <a:lstStyle/>
          <a:p>
            <a:r>
              <a:rPr lang="en-US" dirty="0" smtClean="0">
                <a:solidFill>
                  <a:schemeClr val="bg1"/>
                </a:solidFill>
              </a:rPr>
              <a:t>Parks and Recreation</a:t>
            </a:r>
            <a:endParaRPr lang="en-US" dirty="0">
              <a:solidFill>
                <a:schemeClr val="bg1"/>
              </a:solidFill>
            </a:endParaRPr>
          </a:p>
        </p:txBody>
      </p:sp>
      <p:pic>
        <p:nvPicPr>
          <p:cNvPr id="9" name="Picture 8" descr="Related image"/>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8894" y="1144408"/>
            <a:ext cx="5667095" cy="2385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a:xfrm>
            <a:off x="838200" y="365126"/>
            <a:ext cx="10515600" cy="779282"/>
          </a:xfrm>
        </p:spPr>
        <p:txBody>
          <a:bodyPr/>
          <a:lstStyle/>
          <a:p>
            <a:pPr algn="ctr"/>
            <a:r>
              <a:rPr lang="en-US" b="1" dirty="0" smtClean="0"/>
              <a:t>Public Services </a:t>
            </a:r>
            <a:endParaRPr lang="en-US" b="1" dirty="0"/>
          </a:p>
        </p:txBody>
      </p:sp>
      <p:pic>
        <p:nvPicPr>
          <p:cNvPr id="17" name="Picture 10" descr="Image result for town of chapel hill public housin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58941" y="3950317"/>
            <a:ext cx="3406466" cy="26546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1083" y="5885262"/>
            <a:ext cx="1312723" cy="646331"/>
          </a:xfrm>
          <a:prstGeom prst="rect">
            <a:avLst/>
          </a:prstGeom>
          <a:noFill/>
        </p:spPr>
        <p:txBody>
          <a:bodyPr wrap="square" rtlCol="0">
            <a:spAutoFit/>
          </a:bodyPr>
          <a:lstStyle/>
          <a:p>
            <a:r>
              <a:rPr lang="en-US" dirty="0" smtClean="0">
                <a:solidFill>
                  <a:schemeClr val="bg1"/>
                </a:solidFill>
              </a:rPr>
              <a:t>Public Housing </a:t>
            </a:r>
            <a:endParaRPr lang="en-US" dirty="0">
              <a:solidFill>
                <a:schemeClr val="bg1"/>
              </a:solidFill>
            </a:endParaRPr>
          </a:p>
        </p:txBody>
      </p:sp>
      <p:sp>
        <p:nvSpPr>
          <p:cNvPr id="13" name="TextBox 12"/>
          <p:cNvSpPr txBox="1"/>
          <p:nvPr/>
        </p:nvSpPr>
        <p:spPr>
          <a:xfrm>
            <a:off x="5880304" y="6099991"/>
            <a:ext cx="957672" cy="369332"/>
          </a:xfrm>
          <a:prstGeom prst="rect">
            <a:avLst/>
          </a:prstGeom>
          <a:noFill/>
        </p:spPr>
        <p:txBody>
          <a:bodyPr wrap="square" rtlCol="0">
            <a:spAutoFit/>
          </a:bodyPr>
          <a:lstStyle/>
          <a:p>
            <a:r>
              <a:rPr lang="en-US" dirty="0" smtClean="0">
                <a:solidFill>
                  <a:schemeClr val="bg1"/>
                </a:solidFill>
              </a:rPr>
              <a:t>Transit</a:t>
            </a:r>
            <a:r>
              <a:rPr lang="en-US" dirty="0" smtClean="0"/>
              <a:t> </a:t>
            </a:r>
            <a:endParaRPr lang="en-US" dirty="0"/>
          </a:p>
        </p:txBody>
      </p:sp>
      <p:sp>
        <p:nvSpPr>
          <p:cNvPr id="14" name="TextBox 13"/>
          <p:cNvSpPr txBox="1"/>
          <p:nvPr/>
        </p:nvSpPr>
        <p:spPr>
          <a:xfrm>
            <a:off x="6170212" y="2961426"/>
            <a:ext cx="1367625" cy="369332"/>
          </a:xfrm>
          <a:prstGeom prst="rect">
            <a:avLst/>
          </a:prstGeom>
          <a:noFill/>
        </p:spPr>
        <p:txBody>
          <a:bodyPr wrap="square" rtlCol="0">
            <a:spAutoFit/>
          </a:bodyPr>
          <a:lstStyle/>
          <a:p>
            <a:r>
              <a:rPr lang="en-US" dirty="0" smtClean="0">
                <a:solidFill>
                  <a:schemeClr val="bg1"/>
                </a:solidFill>
              </a:rPr>
              <a:t>Library </a:t>
            </a:r>
            <a:endParaRPr lang="en-US" dirty="0">
              <a:solidFill>
                <a:schemeClr val="bg1"/>
              </a:solidFill>
            </a:endParaRPr>
          </a:p>
        </p:txBody>
      </p:sp>
    </p:spTree>
    <p:extLst>
      <p:ext uri="{BB962C8B-B14F-4D97-AF65-F5344CB8AC3E}">
        <p14:creationId xmlns:p14="http://schemas.microsoft.com/office/powerpoint/2010/main" val="3331554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Many Job Applications Did the Town Receive Last year?  </a:t>
            </a:r>
            <a:endParaRPr lang="en-US" b="1" dirty="0"/>
          </a:p>
        </p:txBody>
      </p:sp>
      <p:sp>
        <p:nvSpPr>
          <p:cNvPr id="3" name="Content Placeholder 2"/>
          <p:cNvSpPr>
            <a:spLocks noGrp="1"/>
          </p:cNvSpPr>
          <p:nvPr>
            <p:ph idx="1"/>
          </p:nvPr>
        </p:nvSpPr>
        <p:spPr>
          <a:xfrm>
            <a:off x="838200" y="1825625"/>
            <a:ext cx="4140200" cy="4351338"/>
          </a:xfrm>
        </p:spPr>
        <p:txBody>
          <a:bodyPr>
            <a:normAutofit fontScale="92500" lnSpcReduction="10000"/>
          </a:bodyPr>
          <a:lstStyle/>
          <a:p>
            <a:endParaRPr lang="en-US" dirty="0" smtClean="0"/>
          </a:p>
          <a:p>
            <a:pPr marL="0" indent="0">
              <a:buNone/>
            </a:pPr>
            <a:r>
              <a:rPr lang="en-US" dirty="0" smtClean="0"/>
              <a:t>A.      1,316</a:t>
            </a:r>
          </a:p>
          <a:p>
            <a:pPr marL="0" indent="0">
              <a:buNone/>
            </a:pPr>
            <a:r>
              <a:rPr lang="en-US" dirty="0" smtClean="0"/>
              <a:t>B.      5,829</a:t>
            </a:r>
          </a:p>
          <a:p>
            <a:pPr marL="0" indent="0">
              <a:buNone/>
            </a:pPr>
            <a:r>
              <a:rPr lang="en-US" dirty="0" smtClean="0"/>
              <a:t>C.      7,517</a:t>
            </a:r>
          </a:p>
          <a:p>
            <a:pPr marL="0" indent="0">
              <a:buNone/>
            </a:pPr>
            <a:r>
              <a:rPr lang="en-US" dirty="0" smtClean="0"/>
              <a:t>D.    12,423</a:t>
            </a:r>
          </a:p>
          <a:p>
            <a:endParaRPr lang="en-US" dirty="0"/>
          </a:p>
          <a:p>
            <a:pPr marL="0" indent="0">
              <a:buNone/>
            </a:pPr>
            <a:r>
              <a:rPr lang="en-US" dirty="0" smtClean="0"/>
              <a:t>The Town filled 112 jobs with  new hires  in the same time period.     </a:t>
            </a:r>
          </a:p>
          <a:p>
            <a:pPr marL="0" indent="0">
              <a:buNone/>
            </a:pPr>
            <a:r>
              <a:rPr lang="en-US" dirty="0" smtClean="0"/>
              <a:t>Hiring rate 1.5 % </a:t>
            </a:r>
            <a:endParaRPr lang="en-US" dirty="0"/>
          </a:p>
        </p:txBody>
      </p:sp>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41837">
            <a:off x="5135418" y="1658614"/>
            <a:ext cx="6390121" cy="42574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How Many Town Employees Took at Least </a:t>
            </a:r>
            <a:r>
              <a:rPr lang="en-US" b="1" dirty="0"/>
              <a:t>O</a:t>
            </a:r>
            <a:r>
              <a:rPr lang="en-US" b="1" dirty="0" smtClean="0"/>
              <a:t>ne Class for Professional Development Last </a:t>
            </a:r>
            <a:r>
              <a:rPr lang="en-US" b="1" dirty="0"/>
              <a:t>Y</a:t>
            </a:r>
            <a:r>
              <a:rPr lang="en-US" b="1" dirty="0" smtClean="0"/>
              <a:t>ear?   </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55319" y="1868414"/>
            <a:ext cx="6422136" cy="4443485"/>
          </a:xfrm>
          <a:prstGeom prst="rect">
            <a:avLst/>
          </a:prstGeom>
          <a:ln w="38100">
            <a:solidFill>
              <a:schemeClr val="tx1"/>
            </a:solidFill>
          </a:ln>
        </p:spPr>
      </p:pic>
      <p:sp>
        <p:nvSpPr>
          <p:cNvPr id="5" name="TextBox 4"/>
          <p:cNvSpPr txBox="1"/>
          <p:nvPr/>
        </p:nvSpPr>
        <p:spPr>
          <a:xfrm>
            <a:off x="7663863" y="2129600"/>
            <a:ext cx="3557016" cy="3416320"/>
          </a:xfrm>
          <a:prstGeom prst="rect">
            <a:avLst/>
          </a:prstGeom>
          <a:noFill/>
        </p:spPr>
        <p:txBody>
          <a:bodyPr wrap="square" rtlCol="0">
            <a:spAutoFit/>
          </a:bodyPr>
          <a:lstStyle/>
          <a:p>
            <a:endParaRPr lang="en-US" sz="3600" dirty="0" smtClean="0"/>
          </a:p>
          <a:p>
            <a:endParaRPr lang="en-US" sz="3600" dirty="0" smtClean="0"/>
          </a:p>
          <a:p>
            <a:pPr marL="342900" indent="-342900">
              <a:buAutoNum type="alphaUcPeriod"/>
            </a:pPr>
            <a:r>
              <a:rPr lang="en-US" sz="3600" dirty="0" smtClean="0"/>
              <a:t>  Almost 1/2</a:t>
            </a:r>
          </a:p>
          <a:p>
            <a:pPr marL="342900" indent="-342900">
              <a:buAutoNum type="alphaUcPeriod"/>
            </a:pPr>
            <a:r>
              <a:rPr lang="en-US" sz="3600" dirty="0" smtClean="0"/>
              <a:t>  About   1/3</a:t>
            </a:r>
          </a:p>
          <a:p>
            <a:pPr marL="342900" indent="-342900">
              <a:buAutoNum type="alphaUcPeriod"/>
            </a:pPr>
            <a:r>
              <a:rPr lang="en-US" sz="3600" dirty="0" smtClean="0"/>
              <a:t>  Close to  2/3</a:t>
            </a:r>
          </a:p>
          <a:p>
            <a:pPr marL="342900" indent="-342900">
              <a:buAutoNum type="alphaUcPeriod"/>
            </a:pPr>
            <a:r>
              <a:rPr lang="en-US" sz="3600" dirty="0" smtClean="0"/>
              <a:t>  About   1/4   </a:t>
            </a:r>
            <a:endParaRPr lang="en-US" sz="3600" dirty="0"/>
          </a:p>
        </p:txBody>
      </p:sp>
    </p:spTree>
    <p:extLst>
      <p:ext uri="{BB962C8B-B14F-4D97-AF65-F5344CB8AC3E}">
        <p14:creationId xmlns:p14="http://schemas.microsoft.com/office/powerpoint/2010/main" val="24421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xEl>
                                              <p:pRg st="3" end="3"/>
                                            </p:txEl>
                                          </p:spTgt>
                                        </p:tgtEl>
                                      </p:cBhvr>
                                    </p:animEffect>
                                    <p:set>
                                      <p:cBhvr>
                                        <p:cTn id="7" dur="1" fill="hold">
                                          <p:stCondLst>
                                            <p:cond delay="499"/>
                                          </p:stCondLst>
                                        </p:cTn>
                                        <p:tgtEl>
                                          <p:spTgt spid="5">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xEl>
                                              <p:pRg st="4" end="4"/>
                                            </p:txEl>
                                          </p:spTgt>
                                        </p:tgtEl>
                                      </p:cBhvr>
                                    </p:animEffect>
                                    <p:set>
                                      <p:cBhvr>
                                        <p:cTn id="10" dur="1" fill="hold">
                                          <p:stCondLst>
                                            <p:cond delay="499"/>
                                          </p:stCondLst>
                                        </p:cTn>
                                        <p:tgtEl>
                                          <p:spTgt spid="5">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xEl>
                                              <p:pRg st="5" end="5"/>
                                            </p:txEl>
                                          </p:spTgt>
                                        </p:tgtEl>
                                      </p:cBhvr>
                                    </p:animEffect>
                                    <p:set>
                                      <p:cBhvr>
                                        <p:cTn id="13"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chapel hill transit bu dri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04" y="1147719"/>
            <a:ext cx="3429000" cy="2548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24918" y="7247772"/>
            <a:ext cx="1132172" cy="307573"/>
          </a:xfrm>
          <a:prstGeom prst="rect">
            <a:avLst/>
          </a:prstGeom>
          <a:noFill/>
        </p:spPr>
        <p:txBody>
          <a:bodyPr wrap="square" rtlCol="0">
            <a:spAutoFit/>
          </a:bodyPr>
          <a:lstStyle/>
          <a:p>
            <a:endParaRPr lang="en-US" dirty="0"/>
          </a:p>
        </p:txBody>
      </p:sp>
      <p:sp>
        <p:nvSpPr>
          <p:cNvPr id="9" name="AutoShape 16" descr="Image result for town planners chapel hill"/>
          <p:cNvSpPr>
            <a:spLocks noChangeAspect="1" noChangeArrowheads="1"/>
          </p:cNvSpPr>
          <p:nvPr/>
        </p:nvSpPr>
        <p:spPr bwMode="auto">
          <a:xfrm>
            <a:off x="-3931476" y="1624343"/>
            <a:ext cx="87703" cy="87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646545" y="144131"/>
            <a:ext cx="10928927" cy="753340"/>
          </a:xfrm>
        </p:spPr>
        <p:txBody>
          <a:bodyPr/>
          <a:lstStyle/>
          <a:p>
            <a:r>
              <a:rPr lang="en-US" b="1" dirty="0" smtClean="0"/>
              <a:t>   What is the Hardest Job to Fill  at  the Town? </a:t>
            </a:r>
            <a:endParaRPr lang="en-US" b="1" dirty="0"/>
          </a:p>
        </p:txBody>
      </p:sp>
      <p:sp>
        <p:nvSpPr>
          <p:cNvPr id="12" name="TextBox 11"/>
          <p:cNvSpPr txBox="1"/>
          <p:nvPr/>
        </p:nvSpPr>
        <p:spPr>
          <a:xfrm>
            <a:off x="147782" y="1366982"/>
            <a:ext cx="997527" cy="1200329"/>
          </a:xfrm>
          <a:prstGeom prst="rect">
            <a:avLst/>
          </a:prstGeom>
          <a:noFill/>
        </p:spPr>
        <p:txBody>
          <a:bodyPr wrap="square" rtlCol="0">
            <a:spAutoFit/>
          </a:bodyPr>
          <a:lstStyle/>
          <a:p>
            <a:r>
              <a:rPr lang="en-US" sz="2400" dirty="0" smtClean="0"/>
              <a:t>A. </a:t>
            </a:r>
          </a:p>
          <a:p>
            <a:r>
              <a:rPr lang="en-US" sz="2400" b="1" dirty="0" smtClean="0"/>
              <a:t>Bus Driver </a:t>
            </a:r>
            <a:endParaRPr lang="en-US" sz="2400" b="1" dirty="0"/>
          </a:p>
        </p:txBody>
      </p:sp>
      <p:sp>
        <p:nvSpPr>
          <p:cNvPr id="13" name="TextBox 12"/>
          <p:cNvSpPr txBox="1"/>
          <p:nvPr/>
        </p:nvSpPr>
        <p:spPr>
          <a:xfrm>
            <a:off x="398988" y="4166125"/>
            <a:ext cx="1062182" cy="1200329"/>
          </a:xfrm>
          <a:prstGeom prst="rect">
            <a:avLst/>
          </a:prstGeom>
          <a:noFill/>
        </p:spPr>
        <p:txBody>
          <a:bodyPr wrap="square" rtlCol="0">
            <a:spAutoFit/>
          </a:bodyPr>
          <a:lstStyle/>
          <a:p>
            <a:r>
              <a:rPr lang="en-US" sz="2400" dirty="0" smtClean="0"/>
              <a:t>B. </a:t>
            </a:r>
            <a:r>
              <a:rPr lang="en-US" sz="2400" b="1" dirty="0" smtClean="0"/>
              <a:t>Police Officer </a:t>
            </a:r>
            <a:endParaRPr lang="en-US" sz="2400" b="1" dirty="0"/>
          </a:p>
        </p:txBody>
      </p:sp>
      <p:sp>
        <p:nvSpPr>
          <p:cNvPr id="14" name="TextBox 13"/>
          <p:cNvSpPr txBox="1"/>
          <p:nvPr/>
        </p:nvSpPr>
        <p:spPr>
          <a:xfrm>
            <a:off x="4837376" y="1591170"/>
            <a:ext cx="1927408" cy="830997"/>
          </a:xfrm>
          <a:prstGeom prst="rect">
            <a:avLst/>
          </a:prstGeom>
          <a:noFill/>
        </p:spPr>
        <p:txBody>
          <a:bodyPr wrap="square" rtlCol="0">
            <a:spAutoFit/>
          </a:bodyPr>
          <a:lstStyle/>
          <a:p>
            <a:r>
              <a:rPr lang="en-US" sz="2400" dirty="0" smtClean="0"/>
              <a:t>C. </a:t>
            </a:r>
            <a:r>
              <a:rPr lang="en-US" sz="2400" b="1" dirty="0" smtClean="0"/>
              <a:t>Maintenance </a:t>
            </a:r>
            <a:r>
              <a:rPr lang="en-US" sz="2400" dirty="0" smtClean="0"/>
              <a:t> </a:t>
            </a:r>
            <a:endParaRPr lang="en-US" sz="2400" dirty="0"/>
          </a:p>
        </p:txBody>
      </p:sp>
      <p:sp>
        <p:nvSpPr>
          <p:cNvPr id="15" name="TextBox 14"/>
          <p:cNvSpPr txBox="1"/>
          <p:nvPr/>
        </p:nvSpPr>
        <p:spPr>
          <a:xfrm>
            <a:off x="5566299" y="4304145"/>
            <a:ext cx="1407156" cy="1200329"/>
          </a:xfrm>
          <a:prstGeom prst="rect">
            <a:avLst/>
          </a:prstGeom>
          <a:noFill/>
        </p:spPr>
        <p:txBody>
          <a:bodyPr wrap="square" rtlCol="0">
            <a:spAutoFit/>
          </a:bodyPr>
          <a:lstStyle/>
          <a:p>
            <a:r>
              <a:rPr lang="en-US" sz="2400" dirty="0" smtClean="0"/>
              <a:t>D. </a:t>
            </a:r>
            <a:r>
              <a:rPr lang="en-US" sz="2400" b="1" dirty="0" smtClean="0"/>
              <a:t>Building Inspector  </a:t>
            </a:r>
            <a:endParaRPr lang="en-US" sz="2400" b="1" dirty="0"/>
          </a:p>
        </p:txBody>
      </p:sp>
      <p:pic>
        <p:nvPicPr>
          <p:cNvPr id="18" name="Picture 17" descr="Image result for town planning chapel hil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32571" y="10461253"/>
            <a:ext cx="2281902" cy="1320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18" descr="Image result for building inspector"/>
          <p:cNvPicPr/>
          <p:nvPr/>
        </p:nvPicPr>
        <p:blipFill>
          <a:blip r:embed="rId5">
            <a:extLst>
              <a:ext uri="{28A0092B-C50C-407E-A947-70E740481C1C}">
                <a14:useLocalDpi xmlns:a14="http://schemas.microsoft.com/office/drawing/2010/main" val="0"/>
              </a:ext>
            </a:extLst>
          </a:blip>
          <a:srcRect/>
          <a:stretch>
            <a:fillRect/>
          </a:stretch>
        </p:blipFill>
        <p:spPr bwMode="auto">
          <a:xfrm>
            <a:off x="7199790" y="4137891"/>
            <a:ext cx="4021585" cy="2450549"/>
          </a:xfrm>
          <a:prstGeom prst="rect">
            <a:avLst/>
          </a:prstGeom>
          <a:noFill/>
          <a:ln w="38100">
            <a:solidFill>
              <a:schemeClr val="tx1"/>
            </a:solidFill>
          </a:ln>
          <a:extLst/>
        </p:spPr>
      </p:pic>
      <p:pic>
        <p:nvPicPr>
          <p:cNvPr id="20" name="Picture 19" descr="Image result for maintenance and facilities"/>
          <p:cNvPicPr/>
          <p:nvPr/>
        </p:nvPicPr>
        <p:blipFill>
          <a:blip r:embed="rId6">
            <a:extLst>
              <a:ext uri="{28A0092B-C50C-407E-A947-70E740481C1C}">
                <a14:useLocalDpi xmlns:a14="http://schemas.microsoft.com/office/drawing/2010/main" val="0"/>
              </a:ext>
            </a:extLst>
          </a:blip>
          <a:srcRect/>
          <a:stretch>
            <a:fillRect/>
          </a:stretch>
        </p:blipFill>
        <p:spPr bwMode="auto">
          <a:xfrm>
            <a:off x="6906827" y="1254753"/>
            <a:ext cx="4003830" cy="233482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22" name="Picture 21" descr="Image result for chapel hill police department"/>
          <p:cNvPicPr/>
          <p:nvPr/>
        </p:nvPicPr>
        <p:blipFill>
          <a:blip r:embed="rId7">
            <a:extLst>
              <a:ext uri="{28A0092B-C50C-407E-A947-70E740481C1C}">
                <a14:useLocalDpi xmlns:a14="http://schemas.microsoft.com/office/drawing/2010/main" val="0"/>
              </a:ext>
            </a:extLst>
          </a:blip>
          <a:srcRect/>
          <a:stretch>
            <a:fillRect/>
          </a:stretch>
        </p:blipFill>
        <p:spPr bwMode="auto">
          <a:xfrm>
            <a:off x="1574337" y="4066930"/>
            <a:ext cx="3484014" cy="2505821"/>
          </a:xfrm>
          <a:prstGeom prst="rect">
            <a:avLst/>
          </a:prstGeom>
          <a:noFill/>
          <a:ln w="38100">
            <a:solidFill>
              <a:schemeClr val="tx1"/>
            </a:solidFill>
          </a:ln>
        </p:spPr>
      </p:pic>
      <p:sp>
        <p:nvSpPr>
          <p:cNvPr id="2" name="TextBox 1"/>
          <p:cNvSpPr txBox="1"/>
          <p:nvPr/>
        </p:nvSpPr>
        <p:spPr>
          <a:xfrm rot="20946674">
            <a:off x="3424057" y="1081201"/>
            <a:ext cx="5984599" cy="5016758"/>
          </a:xfrm>
          <a:prstGeom prst="rect">
            <a:avLst/>
          </a:prstGeom>
          <a:noFill/>
        </p:spPr>
        <p:txBody>
          <a:bodyPr wrap="square" rtlCol="0">
            <a:spAutoFit/>
          </a:bodyPr>
          <a:lstStyle/>
          <a:p>
            <a:r>
              <a:rPr lang="en-US" sz="16000" dirty="0" smtClean="0">
                <a:solidFill>
                  <a:srgbClr val="FF0000"/>
                </a:solidFill>
              </a:rPr>
              <a:t>All of them!! </a:t>
            </a:r>
            <a:endParaRPr lang="en-US" sz="16000" dirty="0">
              <a:solidFill>
                <a:srgbClr val="FF0000"/>
              </a:solidFill>
            </a:endParaRPr>
          </a:p>
        </p:txBody>
      </p:sp>
    </p:spTree>
    <p:extLst>
      <p:ext uri="{BB962C8B-B14F-4D97-AF65-F5344CB8AC3E}">
        <p14:creationId xmlns:p14="http://schemas.microsoft.com/office/powerpoint/2010/main" val="172164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151"/>
            <a:ext cx="10515600" cy="1763840"/>
          </a:xfrm>
        </p:spPr>
        <p:txBody>
          <a:bodyPr/>
          <a:lstStyle/>
          <a:p>
            <a:pPr algn="ctr"/>
            <a:r>
              <a:rPr lang="en-US" b="1" dirty="0" smtClean="0"/>
              <a:t> So What is HR, Anyway? </a:t>
            </a:r>
            <a:endParaRPr lang="en-US" b="1" dirty="0"/>
          </a:p>
        </p:txBody>
      </p:sp>
      <p:sp>
        <p:nvSpPr>
          <p:cNvPr id="6" name="Content Placeholder 5"/>
          <p:cNvSpPr>
            <a:spLocks noGrp="1"/>
          </p:cNvSpPr>
          <p:nvPr>
            <p:ph idx="1"/>
          </p:nvPr>
        </p:nvSpPr>
        <p:spPr>
          <a:xfrm>
            <a:off x="91440" y="1591056"/>
            <a:ext cx="11262360" cy="4585907"/>
          </a:xfrm>
        </p:spPr>
        <p:txBody>
          <a:bodyPr/>
          <a:lstStyle/>
          <a:p>
            <a:pPr marL="0" indent="0">
              <a:buNone/>
            </a:pPr>
            <a:endParaRPr lang="en-US" dirty="0">
              <a:latin typeface="Lucida Calligraphy" panose="03010101010101010101" pitchFamily="66" charset="0"/>
            </a:endParaRPr>
          </a:p>
          <a:p>
            <a:pPr marL="0" indent="0">
              <a:buNone/>
            </a:pPr>
            <a:r>
              <a:rPr lang="en-US" sz="3200" dirty="0" smtClean="0"/>
              <a:t>It’s about </a:t>
            </a:r>
          </a:p>
          <a:p>
            <a:pPr lvl="2"/>
            <a:r>
              <a:rPr lang="en-US" sz="3200" dirty="0" smtClean="0"/>
              <a:t>Having the right people</a:t>
            </a:r>
          </a:p>
          <a:p>
            <a:pPr lvl="2"/>
            <a:r>
              <a:rPr lang="en-US" sz="3200" dirty="0" smtClean="0"/>
              <a:t>With the right abilities </a:t>
            </a:r>
          </a:p>
          <a:p>
            <a:pPr lvl="2"/>
            <a:r>
              <a:rPr lang="en-US" sz="3200" dirty="0" smtClean="0"/>
              <a:t>And the right resources</a:t>
            </a:r>
          </a:p>
          <a:p>
            <a:pPr lvl="2"/>
            <a:r>
              <a:rPr lang="en-US" sz="3200" dirty="0" smtClean="0"/>
              <a:t>And the right plan  </a:t>
            </a:r>
          </a:p>
          <a:p>
            <a:pPr lvl="2"/>
            <a:r>
              <a:rPr lang="en-US" sz="3200" dirty="0" smtClean="0"/>
              <a:t>In the right place </a:t>
            </a:r>
          </a:p>
          <a:p>
            <a:pPr lvl="2"/>
            <a:r>
              <a:rPr lang="en-US" sz="3200" dirty="0" smtClean="0"/>
              <a:t>At the right time </a:t>
            </a:r>
            <a:endParaRPr lang="en-US" sz="3200" dirty="0"/>
          </a:p>
        </p:txBody>
      </p:sp>
      <p:pic>
        <p:nvPicPr>
          <p:cNvPr id="1032" name="Picture 8" descr="Image result for i love 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272" y="1239139"/>
            <a:ext cx="6495288" cy="561886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19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a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60351" cy="679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47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apel hill fire dep"/>
          <p:cNvPicPr>
            <a:picLocks noChangeAspect="1" noChangeArrowheads="1"/>
          </p:cNvPicPr>
          <p:nvPr/>
        </p:nvPicPr>
        <p:blipFill rotWithShape="1">
          <a:blip r:embed="rId3">
            <a:extLst>
              <a:ext uri="{28A0092B-C50C-407E-A947-70E740481C1C}">
                <a14:useLocalDpi xmlns:a14="http://schemas.microsoft.com/office/drawing/2010/main" val="0"/>
              </a:ext>
            </a:extLst>
          </a:blip>
          <a:srcRect l="30180"/>
          <a:stretch/>
        </p:blipFill>
        <p:spPr bwMode="auto">
          <a:xfrm>
            <a:off x="155575" y="3346648"/>
            <a:ext cx="3442915" cy="3323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677231" y="312739"/>
            <a:ext cx="2063826" cy="2195172"/>
          </a:xfrm>
        </p:spPr>
        <p:txBody>
          <a:bodyPr/>
          <a:lstStyle/>
          <a:p>
            <a:pPr algn="ctr"/>
            <a:r>
              <a:rPr lang="en-US" b="1" dirty="0" smtClean="0"/>
              <a:t>Public </a:t>
            </a:r>
            <a:br>
              <a:rPr lang="en-US" b="1" dirty="0" smtClean="0"/>
            </a:br>
            <a:r>
              <a:rPr lang="en-US" b="1" dirty="0" smtClean="0"/>
              <a:t>Safety </a:t>
            </a:r>
            <a:endParaRPr lang="en-US" b="1" dirty="0"/>
          </a:p>
        </p:txBody>
      </p:sp>
      <p:sp>
        <p:nvSpPr>
          <p:cNvPr id="4" name="AutoShape 4" descr="Image result for building insp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building insp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building insp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313" y="3737964"/>
            <a:ext cx="4403386" cy="29321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2" name="Picture 10" descr="Image result for chapel hill police depart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450" y="530812"/>
            <a:ext cx="3648416" cy="259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4" name="Picture 12" descr="Image result for traffic public works chapel h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7781" y="3232421"/>
            <a:ext cx="3058900" cy="3058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6" name="Picture 14" descr="Image result for franklin street national polic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87" b="9685"/>
          <a:stretch/>
        </p:blipFill>
        <p:spPr bwMode="auto">
          <a:xfrm>
            <a:off x="214391" y="236068"/>
            <a:ext cx="5152447" cy="2625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ew Plans and Ordinances"/>
          <p:cNvPicPr>
            <a:picLocks noChangeAspect="1" noChangeArrowheads="1"/>
          </p:cNvPicPr>
          <p:nvPr/>
        </p:nvPicPr>
        <p:blipFill rotWithShape="1">
          <a:blip r:embed="rId3">
            <a:extLst>
              <a:ext uri="{28A0092B-C50C-407E-A947-70E740481C1C}">
                <a14:useLocalDpi xmlns:a14="http://schemas.microsoft.com/office/drawing/2010/main" val="0"/>
              </a:ext>
            </a:extLst>
          </a:blip>
          <a:srcRect l="-1073" t="1047" r="1073" b="29656"/>
          <a:stretch/>
        </p:blipFill>
        <p:spPr bwMode="auto">
          <a:xfrm rot="583606">
            <a:off x="8026659" y="1609909"/>
            <a:ext cx="3661051" cy="2044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Image result for chapel hill planning dept"/>
          <p:cNvPicPr>
            <a:picLocks noChangeAspect="1" noChangeArrowheads="1"/>
          </p:cNvPicPr>
          <p:nvPr/>
        </p:nvPicPr>
        <p:blipFill rotWithShape="1">
          <a:blip r:embed="rId4">
            <a:extLst>
              <a:ext uri="{28A0092B-C50C-407E-A947-70E740481C1C}">
                <a14:useLocalDpi xmlns:a14="http://schemas.microsoft.com/office/drawing/2010/main" val="0"/>
              </a:ext>
            </a:extLst>
          </a:blip>
          <a:srcRect l="8364" t="684" r="8274" b="29568"/>
          <a:stretch/>
        </p:blipFill>
        <p:spPr bwMode="auto">
          <a:xfrm>
            <a:off x="4193181" y="4286794"/>
            <a:ext cx="3482671" cy="19944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365126"/>
            <a:ext cx="10515600" cy="995426"/>
          </a:xfrm>
        </p:spPr>
        <p:txBody>
          <a:bodyPr/>
          <a:lstStyle/>
          <a:p>
            <a:pPr algn="ctr"/>
            <a:r>
              <a:rPr lang="en-US" b="1" dirty="0" smtClean="0"/>
              <a:t>Planning For The Future </a:t>
            </a:r>
            <a:endParaRPr lang="en-US" b="1" dirty="0"/>
          </a:p>
        </p:txBody>
      </p:sp>
      <p:pic>
        <p:nvPicPr>
          <p:cNvPr id="4106" name="Picture 10" descr="Image result for manager's office town of chapel h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91851">
            <a:off x="476798" y="1526132"/>
            <a:ext cx="3565331" cy="2219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8" name="Picture 12" descr="Image result for budg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4576" y="1862388"/>
            <a:ext cx="3207715" cy="198267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 result for technology solutions"/>
          <p:cNvPicPr>
            <a:picLocks noChangeAspect="1" noChangeArrowheads="1"/>
          </p:cNvPicPr>
          <p:nvPr/>
        </p:nvPicPr>
        <p:blipFill rotWithShape="1">
          <a:blip r:embed="rId7">
            <a:extLst>
              <a:ext uri="{28A0092B-C50C-407E-A947-70E740481C1C}">
                <a14:useLocalDpi xmlns:a14="http://schemas.microsoft.com/office/drawing/2010/main" val="0"/>
              </a:ext>
            </a:extLst>
          </a:blip>
          <a:srcRect l="5471"/>
          <a:stretch/>
        </p:blipFill>
        <p:spPr bwMode="auto">
          <a:xfrm rot="536180">
            <a:off x="7980535" y="4729823"/>
            <a:ext cx="3718165" cy="1581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16" name="Picture 20"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86693">
            <a:off x="283984" y="4545582"/>
            <a:ext cx="3602369" cy="1646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3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530" r="317" b="8947"/>
          <a:stretch/>
        </p:blipFill>
        <p:spPr bwMode="auto">
          <a:xfrm>
            <a:off x="646227" y="194442"/>
            <a:ext cx="11065482" cy="6307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9383" y="194443"/>
            <a:ext cx="1764146" cy="1837558"/>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10880436" y="6160655"/>
            <a:ext cx="831273" cy="45258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08792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8" y="0"/>
            <a:ext cx="12127831"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186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239" y="1822799"/>
            <a:ext cx="6132869" cy="3238485"/>
          </a:xfrm>
          <a:prstGeom prst="rect">
            <a:avLst/>
          </a:prstGeom>
        </p:spPr>
      </p:pic>
      <p:sp>
        <p:nvSpPr>
          <p:cNvPr id="4" name="Title 3"/>
          <p:cNvSpPr>
            <a:spLocks noGrp="1"/>
          </p:cNvSpPr>
          <p:nvPr>
            <p:ph type="title"/>
          </p:nvPr>
        </p:nvSpPr>
        <p:spPr>
          <a:xfrm>
            <a:off x="838200" y="365125"/>
            <a:ext cx="10515600" cy="1125347"/>
          </a:xfrm>
        </p:spPr>
        <p:txBody>
          <a:bodyPr/>
          <a:lstStyle/>
          <a:p>
            <a:pPr algn="ctr"/>
            <a:r>
              <a:rPr lang="en-US" b="1" dirty="0" smtClean="0">
                <a:latin typeface="+mn-lt"/>
              </a:rPr>
              <a:t>Our Town Values </a:t>
            </a:r>
            <a:endParaRPr lang="en-US" b="1" dirty="0">
              <a:latin typeface="+mn-lt"/>
            </a:endParaRPr>
          </a:p>
        </p:txBody>
      </p:sp>
      <p:sp>
        <p:nvSpPr>
          <p:cNvPr id="6" name="Content Placeholder 5"/>
          <p:cNvSpPr>
            <a:spLocks noGrp="1"/>
          </p:cNvSpPr>
          <p:nvPr>
            <p:ph idx="1"/>
          </p:nvPr>
        </p:nvSpPr>
        <p:spPr>
          <a:xfrm>
            <a:off x="838200" y="1600200"/>
            <a:ext cx="10515600" cy="4576763"/>
          </a:xfrm>
          <a:prstGeom prst="rect">
            <a:avLst/>
          </a:prstGeom>
        </p:spPr>
        <p:txBody>
          <a:bodyPr wrap="square">
            <a:spAutoFit/>
          </a:bodyPr>
          <a:lstStyle/>
          <a:p>
            <a:endParaRPr lang="en-US" sz="800" b="0" i="0" u="none" strike="noStrike" baseline="0" dirty="0" smtClean="0">
              <a:solidFill>
                <a:srgbClr val="000000"/>
              </a:solidFill>
              <a:latin typeface="Arial Black" panose="020B0A04020102020204" pitchFamily="34" charset="0"/>
            </a:endParaRPr>
          </a:p>
          <a:p>
            <a:r>
              <a:rPr lang="en-US" sz="3600" b="1" i="0" u="none" strike="noStrike" baseline="0" dirty="0" smtClean="0">
                <a:solidFill>
                  <a:srgbClr val="000000"/>
                </a:solidFill>
              </a:rPr>
              <a:t>Responsibility </a:t>
            </a:r>
            <a:endParaRPr lang="en-US" sz="3600" b="0" i="0" u="none" strike="noStrike" baseline="0" dirty="0" smtClean="0">
              <a:solidFill>
                <a:srgbClr val="000000"/>
              </a:solidFill>
            </a:endParaRPr>
          </a:p>
          <a:p>
            <a:r>
              <a:rPr lang="en-US" sz="3600" b="1" i="0" u="none" strike="noStrike" baseline="0" dirty="0" smtClean="0">
                <a:solidFill>
                  <a:srgbClr val="000000"/>
                </a:solidFill>
              </a:rPr>
              <a:t>Equity </a:t>
            </a:r>
            <a:endParaRPr lang="en-US" sz="3600" b="0" i="0" u="none" strike="noStrike" baseline="0" dirty="0" smtClean="0">
              <a:solidFill>
                <a:srgbClr val="000000"/>
              </a:solidFill>
            </a:endParaRPr>
          </a:p>
          <a:p>
            <a:r>
              <a:rPr lang="en-US" sz="3600" b="1" i="0" u="none" strike="noStrike" baseline="0" dirty="0" smtClean="0">
                <a:solidFill>
                  <a:srgbClr val="000000"/>
                </a:solidFill>
              </a:rPr>
              <a:t>Safety </a:t>
            </a:r>
            <a:endParaRPr lang="en-US" sz="3600" b="0" i="0" u="none" strike="noStrike" baseline="0" dirty="0" smtClean="0">
              <a:solidFill>
                <a:srgbClr val="000000"/>
              </a:solidFill>
            </a:endParaRPr>
          </a:p>
          <a:p>
            <a:r>
              <a:rPr lang="en-US" sz="3600" b="1" i="0" u="none" strike="noStrike" baseline="0" dirty="0" smtClean="0">
                <a:solidFill>
                  <a:srgbClr val="000000"/>
                </a:solidFill>
              </a:rPr>
              <a:t>Professionalism </a:t>
            </a:r>
            <a:endParaRPr lang="en-US" sz="3600" b="0" i="0" u="none" strike="noStrike" baseline="0" dirty="0" smtClean="0">
              <a:solidFill>
                <a:srgbClr val="000000"/>
              </a:solidFill>
            </a:endParaRPr>
          </a:p>
          <a:p>
            <a:r>
              <a:rPr lang="en-US" sz="3600" b="1" i="0" u="none" strike="noStrike" baseline="0" dirty="0" smtClean="0">
                <a:solidFill>
                  <a:srgbClr val="000000"/>
                </a:solidFill>
              </a:rPr>
              <a:t>Ethics </a:t>
            </a:r>
            <a:endParaRPr lang="en-US" sz="3600" b="0" i="0" u="none" strike="noStrike" baseline="0" dirty="0" smtClean="0">
              <a:solidFill>
                <a:srgbClr val="000000"/>
              </a:solidFill>
            </a:endParaRPr>
          </a:p>
          <a:p>
            <a:r>
              <a:rPr lang="en-US" sz="3600" b="1" i="0" u="none" strike="noStrike" baseline="0" dirty="0" smtClean="0">
                <a:solidFill>
                  <a:srgbClr val="000000"/>
                </a:solidFill>
              </a:rPr>
              <a:t>Communication </a:t>
            </a:r>
            <a:endParaRPr lang="en-US" sz="3600" b="0" i="0" u="none" strike="noStrike" baseline="0" dirty="0" smtClean="0">
              <a:solidFill>
                <a:srgbClr val="000000"/>
              </a:solidFill>
            </a:endParaRPr>
          </a:p>
          <a:p>
            <a:r>
              <a:rPr lang="en-US" sz="3600" b="1" i="0" u="none" strike="noStrike" baseline="0" dirty="0" smtClean="0">
                <a:solidFill>
                  <a:srgbClr val="000000"/>
                </a:solidFill>
              </a:rPr>
              <a:t>Teamwork </a:t>
            </a:r>
            <a:endParaRPr lang="en-US" sz="3600" dirty="0"/>
          </a:p>
        </p:txBody>
      </p:sp>
    </p:spTree>
    <p:extLst>
      <p:ext uri="{BB962C8B-B14F-4D97-AF65-F5344CB8AC3E}">
        <p14:creationId xmlns:p14="http://schemas.microsoft.com/office/powerpoint/2010/main" val="1599702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880"/>
            <a:ext cx="12192000" cy="679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327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359" y="0"/>
            <a:ext cx="12089642" cy="6858000"/>
          </a:xfrm>
          <a:prstGeom prst="rect">
            <a:avLst/>
          </a:prstGeom>
        </p:spPr>
      </p:pic>
    </p:spTree>
    <p:extLst>
      <p:ext uri="{BB962C8B-B14F-4D97-AF65-F5344CB8AC3E}">
        <p14:creationId xmlns:p14="http://schemas.microsoft.com/office/powerpoint/2010/main" val="2506905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7613</TotalTime>
  <Words>1922</Words>
  <Application>Microsoft Office PowerPoint</Application>
  <PresentationFormat>Widescreen</PresentationFormat>
  <Paragraphs>176</Paragraphs>
  <Slides>24</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Black</vt:lpstr>
      <vt:lpstr>Calibri</vt:lpstr>
      <vt:lpstr>Calibri Light</vt:lpstr>
      <vt:lpstr>Comic Sans MS</vt:lpstr>
      <vt:lpstr>Lucida Calligraphy</vt:lpstr>
      <vt:lpstr>Office Theme</vt:lpstr>
      <vt:lpstr>Acrobat Document</vt:lpstr>
      <vt:lpstr>What Does It Take To Get the Job Done? </vt:lpstr>
      <vt:lpstr>Public Services </vt:lpstr>
      <vt:lpstr>Public  Safety </vt:lpstr>
      <vt:lpstr>Planning For The Future </vt:lpstr>
      <vt:lpstr>PowerPoint Presentation</vt:lpstr>
      <vt:lpstr>PowerPoint Presentation</vt:lpstr>
      <vt:lpstr>Our Town Values </vt:lpstr>
      <vt:lpstr>PowerPoint Presentation</vt:lpstr>
      <vt:lpstr>PowerPoint Presentation</vt:lpstr>
      <vt:lpstr>PowerPoint Presentation</vt:lpstr>
      <vt:lpstr>Why Do People Work Here?</vt:lpstr>
      <vt:lpstr>What are Some Starting Salaries for Town Employees? </vt:lpstr>
      <vt:lpstr>Why do People Leave our Employ? </vt:lpstr>
      <vt:lpstr>How Does Somebody Get A Job Here? </vt:lpstr>
      <vt:lpstr>What Are Our Challenges And How Are We Addressing Them? </vt:lpstr>
      <vt:lpstr>PowerPoint Presentation</vt:lpstr>
      <vt:lpstr>What % of our workforce was hired within the last 3 years? </vt:lpstr>
      <vt:lpstr>How Many Different Types of Jobs Exist in the Town? </vt:lpstr>
      <vt:lpstr>How Long Has The Longest Serving Town Employee Worked For The Town? </vt:lpstr>
      <vt:lpstr>How Many Job Applications Did the Town Receive Last year?  </vt:lpstr>
      <vt:lpstr>How Many Town Employees Took at Least One Class for Professional Development Last Year?   </vt:lpstr>
      <vt:lpstr>   What is the Hardest Job to Fill  at  the Town? </vt:lpstr>
      <vt:lpstr> So What is HR, Anyway?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Badrock</dc:creator>
  <cp:lastModifiedBy>Anita Badrock</cp:lastModifiedBy>
  <cp:revision>103</cp:revision>
  <cp:lastPrinted>2018-09-18T17:37:34Z</cp:lastPrinted>
  <dcterms:created xsi:type="dcterms:W3CDTF">2018-08-30T17:22:46Z</dcterms:created>
  <dcterms:modified xsi:type="dcterms:W3CDTF">2019-10-07T16:23:53Z</dcterms:modified>
</cp:coreProperties>
</file>