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33" r:id="rId2"/>
    <p:sldId id="468" r:id="rId3"/>
    <p:sldId id="470" r:id="rId4"/>
    <p:sldId id="448" r:id="rId5"/>
    <p:sldId id="471" r:id="rId6"/>
    <p:sldId id="473" r:id="rId7"/>
    <p:sldId id="472" r:id="rId8"/>
    <p:sldId id="474" r:id="rId9"/>
    <p:sldId id="475" r:id="rId1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dd Noell" initials="T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D11"/>
    <a:srgbClr val="C0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 autoAdjust="0"/>
    <p:restoredTop sz="88837" autoAdjust="0"/>
  </p:normalViewPr>
  <p:slideViewPr>
    <p:cSldViewPr>
      <p:cViewPr varScale="1">
        <p:scale>
          <a:sx n="81" d="100"/>
          <a:sy n="81" d="100"/>
        </p:scale>
        <p:origin x="1464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BE3274C-ADD7-4961-B3E8-F48BAC733EA0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79CD10A-76F8-4813-92C6-2C70478F56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0069A64-411B-4EC4-AEE5-96872C6D46DD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E5FEE23-24F9-4A13-ACDD-9DBF148EA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4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FEE23-24F9-4A13-ACDD-9DBF148EA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4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A1BBB4-B518-40A8-B96B-62D93FE7F352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www.noellconsulting.com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A281-C57A-44C1-BB93-3DC79B77FD24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2CED-D356-4993-BD4B-BAEC37F3B2B8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2E0B-CC0A-413F-8A57-4D8186E7DEE8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9F7410-8187-4B2D-8AA8-C51CA0CDEAAF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www.noellconsulting.com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0605-4A3B-49A1-83B7-31EF6BD41A38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4AC3-DC27-432A-B275-1B7456EA025E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EF65-F138-4409-9232-675C0C2C81B7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21B-4229-44B8-AAA6-1D61A845CF5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94C3-2E92-48DB-975F-E1194776BB3B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CC3-C176-4084-B2DC-7359EFDD4537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www.noellconsulting.com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51287F6-DF6D-490C-9DBD-B26FBC57C2B4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www.noellconsulting.com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AD37A1E-3CEE-4D77-8274-E6D85B5BD9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81223"/>
            <a:ext cx="5715000" cy="19050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dirty="0">
                <a:latin typeface="Franklin Gothic Book" panose="020B0503020102020204" pitchFamily="34" charset="0"/>
              </a:rPr>
              <a:t>North Chapel Hill</a:t>
            </a:r>
          </a:p>
          <a:p>
            <a:pPr algn="r"/>
            <a:r>
              <a:rPr lang="en-US" sz="3600" dirty="0">
                <a:latin typeface="Franklin Gothic Book" panose="020B0503020102020204" pitchFamily="34" charset="0"/>
              </a:rPr>
              <a:t>Market Overview</a:t>
            </a:r>
          </a:p>
          <a:p>
            <a:pPr algn="r"/>
            <a:r>
              <a:rPr lang="en-US" sz="3600" dirty="0">
                <a:latin typeface="Franklin Gothic Book" panose="020B0503020102020204" pitchFamily="34" charset="0"/>
              </a:rPr>
              <a:t>November 6,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8600" y="6248400"/>
            <a:ext cx="6553200" cy="365125"/>
          </a:xfrm>
        </p:spPr>
        <p:txBody>
          <a:bodyPr/>
          <a:lstStyle/>
          <a:p>
            <a:r>
              <a:rPr lang="en-US" sz="1200" dirty="0"/>
              <a:t>                       CONTACT | 404.681.0006             noellconsulting.com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60985"/>
            <a:ext cx="2590800" cy="8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Chapel hill north 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DD9ED-3897-4967-8554-D4F4920F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48" y="2494098"/>
            <a:ext cx="6329364" cy="4008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9671F-4E3E-4991-913F-E6AECF1F73B5}"/>
              </a:ext>
            </a:extLst>
          </p:cNvPr>
          <p:cNvSpPr txBox="1"/>
          <p:nvPr/>
        </p:nvSpPr>
        <p:spPr>
          <a:xfrm>
            <a:off x="5105400" y="39624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 Acres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AA9D7-2A60-47AC-B26B-059F0FE455FC}"/>
              </a:ext>
            </a:extLst>
          </p:cNvPr>
          <p:cNvSpPr txBox="1"/>
          <p:nvPr/>
        </p:nvSpPr>
        <p:spPr>
          <a:xfrm>
            <a:off x="3248000" y="411849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</a:t>
            </a:r>
          </a:p>
          <a:p>
            <a:pPr algn="ctr"/>
            <a:r>
              <a:rPr lang="en-US" dirty="0"/>
              <a:t> Acres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A9552-D5C3-46C5-B9ED-1679998C6813}"/>
              </a:ext>
            </a:extLst>
          </p:cNvPr>
          <p:cNvSpPr txBox="1"/>
          <p:nvPr/>
        </p:nvSpPr>
        <p:spPr>
          <a:xfrm>
            <a:off x="266700" y="1600200"/>
            <a:ext cx="87249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45 (est. 30 usable) Acres listed at $15.1M ($335.5/acre ~ $500k/useable)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 Acres previously under contract at $6.5M ($650k/acre)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811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Chapel hill north 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DD9ED-3897-4967-8554-D4F4920F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48" y="2667000"/>
            <a:ext cx="6329364" cy="4008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9671F-4E3E-4991-913F-E6AECF1F73B5}"/>
              </a:ext>
            </a:extLst>
          </p:cNvPr>
          <p:cNvSpPr txBox="1"/>
          <p:nvPr/>
        </p:nvSpPr>
        <p:spPr>
          <a:xfrm>
            <a:off x="5105401" y="411849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 Acres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AA9D7-2A60-47AC-B26B-059F0FE455FC}"/>
              </a:ext>
            </a:extLst>
          </p:cNvPr>
          <p:cNvSpPr txBox="1"/>
          <p:nvPr/>
        </p:nvSpPr>
        <p:spPr>
          <a:xfrm>
            <a:off x="3247999" y="4287973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</a:t>
            </a:r>
          </a:p>
          <a:p>
            <a:pPr algn="ctr"/>
            <a:r>
              <a:rPr lang="en-US" dirty="0"/>
              <a:t> Acres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A9552-D5C3-46C5-B9ED-1679998C6813}"/>
              </a:ext>
            </a:extLst>
          </p:cNvPr>
          <p:cNvSpPr txBox="1"/>
          <p:nvPr/>
        </p:nvSpPr>
        <p:spPr>
          <a:xfrm>
            <a:off x="266700" y="1600200"/>
            <a:ext cx="8724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site estimated land value @ $19M or $345k/acre, @ $475k/useable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Master horizontal development previously est. at $5-7 M, now $8M @ $200k/useable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191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Feasible development type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D831B2-9141-4781-9264-280C64A92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49756"/>
              </p:ext>
            </p:extLst>
          </p:nvPr>
        </p:nvGraphicFramePr>
        <p:xfrm>
          <a:off x="361948" y="1676400"/>
          <a:ext cx="8401052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2">
                  <a:extLst>
                    <a:ext uri="{9D8B030D-6E8A-4147-A177-3AD203B41FA5}">
                      <a16:colId xmlns:a16="http://schemas.microsoft.com/office/drawing/2014/main" val="92049645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393457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325946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438881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882113419"/>
                    </a:ext>
                  </a:extLst>
                </a:gridCol>
              </a:tblGrid>
              <a:tr h="6676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Market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Pad Ready Land Values Supported/ Unit/SF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Potential Density/ 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Land Values Supported/ 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03405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Single-Family Homes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$500-800k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$50-100k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$100-300k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77071"/>
                  </a:ext>
                </a:extLst>
              </a:tr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Townhomes/ Condominiums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$400-500k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$40-50k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$320-500k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0711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Class A Rental Apartments (Excl. Student)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$1.50-$1.70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$20-25k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$600-875k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2409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$25-35 NNN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$35-40/SF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$200-600k</a:t>
                      </a:r>
                    </a:p>
                    <a:p>
                      <a:pPr algn="ctr"/>
                      <a:r>
                        <a:rPr lang="en-US" sz="1600" dirty="0"/>
                        <a:t>*DNI Owner Occ.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2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$25-30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$35-40/SF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$700-1M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76793"/>
                  </a:ext>
                </a:extLst>
              </a:tr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$90-100 ADR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$20-25k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$1-1.875M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0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12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Feasible development</a:t>
            </a:r>
            <a:br>
              <a:rPr lang="en-US" sz="3600" dirty="0">
                <a:latin typeface="Franklin Gothic Book" panose="020B0503020102020204" pitchFamily="34" charset="0"/>
              </a:rPr>
            </a:br>
            <a:r>
              <a:rPr lang="en-US" sz="3600" dirty="0">
                <a:latin typeface="Franklin Gothic Book" panose="020B0503020102020204" pitchFamily="34" charset="0"/>
              </a:rPr>
              <a:t> W/Market needs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D831B2-9141-4781-9264-280C64A92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16121"/>
              </p:ext>
            </p:extLst>
          </p:nvPr>
        </p:nvGraphicFramePr>
        <p:xfrm>
          <a:off x="361948" y="1676400"/>
          <a:ext cx="8477252" cy="459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494">
                  <a:extLst>
                    <a:ext uri="{9D8B030D-6E8A-4147-A177-3AD203B41FA5}">
                      <a16:colId xmlns:a16="http://schemas.microsoft.com/office/drawing/2014/main" val="920496455"/>
                    </a:ext>
                  </a:extLst>
                </a:gridCol>
                <a:gridCol w="1717758">
                  <a:extLst>
                    <a:ext uri="{9D8B030D-6E8A-4147-A177-3AD203B41FA5}">
                      <a16:colId xmlns:a16="http://schemas.microsoft.com/office/drawing/2014/main" val="8821134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0854768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88653815"/>
                    </a:ext>
                  </a:extLst>
                </a:gridCol>
              </a:tblGrid>
              <a:tr h="6676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Land Values Supported/ 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Market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Maximum Potential for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03405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Single-Family Homes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$100-300k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Will not justify land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77071"/>
                  </a:ext>
                </a:extLst>
              </a:tr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Townhomes/ Condominiums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$320-500k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Does not justify developed land cost, but can be offset by higher values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0711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Class A Rental Apartments (Excl. Student)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$600-875k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Could be up to 600 units – likely not able to support structured parking, so up to 20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2409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$200-600k</a:t>
                      </a:r>
                    </a:p>
                    <a:p>
                      <a:pPr algn="ctr"/>
                      <a:r>
                        <a:rPr lang="en-US" sz="1600" dirty="0"/>
                        <a:t>*DNI Owner Occ.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Limited to under 20,000 SF, less than 2-3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290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$700-1M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Limited to under 60,000 SF, less than 2-3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76793"/>
                  </a:ext>
                </a:extLst>
              </a:tr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$1-1.875M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Limited to one hotel @ 150 rooms, less than 2-3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0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41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development</a:t>
            </a:r>
            <a:br>
              <a:rPr lang="en-US" sz="3600" dirty="0">
                <a:latin typeface="Franklin Gothic Book" panose="020B0503020102020204" pitchFamily="34" charset="0"/>
              </a:rPr>
            </a:br>
            <a:r>
              <a:rPr lang="en-US" sz="3600" dirty="0">
                <a:latin typeface="Franklin Gothic Book" panose="020B0503020102020204" pitchFamily="34" charset="0"/>
              </a:rPr>
              <a:t> cost comparison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D831B2-9141-4781-9264-280C64A92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32914"/>
              </p:ext>
            </p:extLst>
          </p:nvPr>
        </p:nvGraphicFramePr>
        <p:xfrm>
          <a:off x="1384662" y="1752600"/>
          <a:ext cx="6373935" cy="310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348">
                  <a:extLst>
                    <a:ext uri="{9D8B030D-6E8A-4147-A177-3AD203B41FA5}">
                      <a16:colId xmlns:a16="http://schemas.microsoft.com/office/drawing/2014/main" val="920496455"/>
                    </a:ext>
                  </a:extLst>
                </a:gridCol>
                <a:gridCol w="1380704">
                  <a:extLst>
                    <a:ext uri="{9D8B030D-6E8A-4147-A177-3AD203B41FA5}">
                      <a16:colId xmlns:a16="http://schemas.microsoft.com/office/drawing/2014/main" val="4886538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66025165"/>
                    </a:ext>
                  </a:extLst>
                </a:gridCol>
                <a:gridCol w="2240083">
                  <a:extLst>
                    <a:ext uri="{9D8B030D-6E8A-4147-A177-3AD203B41FA5}">
                      <a16:colId xmlns:a16="http://schemas.microsoft.com/office/drawing/2014/main" val="1497627318"/>
                    </a:ext>
                  </a:extLst>
                </a:gridCol>
              </a:tblGrid>
              <a:tr h="781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Prev. Cost 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10/8/20 Concept 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Dev. Pad Land Value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03405"/>
                  </a:ext>
                </a:extLst>
              </a:tr>
              <a:tr h="8975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+$1M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07118"/>
                  </a:ext>
                </a:extLst>
              </a:tr>
              <a:tr h="8975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Horizontal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$5-7M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+$1-3M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240950"/>
                  </a:ext>
                </a:extLst>
              </a:tr>
              <a:tr h="48358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$23-25M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$27M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+$2-4M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5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55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development</a:t>
            </a:r>
            <a:br>
              <a:rPr lang="en-US" sz="3600" dirty="0">
                <a:latin typeface="Franklin Gothic Book" panose="020B0503020102020204" pitchFamily="34" charset="0"/>
              </a:rPr>
            </a:br>
            <a:r>
              <a:rPr lang="en-US" sz="3600" dirty="0">
                <a:latin typeface="Franklin Gothic Book" panose="020B0503020102020204" pitchFamily="34" charset="0"/>
              </a:rPr>
              <a:t> program comparison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D831B2-9141-4781-9264-280C64A92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06950"/>
              </p:ext>
            </p:extLst>
          </p:nvPr>
        </p:nvGraphicFramePr>
        <p:xfrm>
          <a:off x="361948" y="1676401"/>
          <a:ext cx="8400312" cy="507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348">
                  <a:extLst>
                    <a:ext uri="{9D8B030D-6E8A-4147-A177-3AD203B41FA5}">
                      <a16:colId xmlns:a16="http://schemas.microsoft.com/office/drawing/2014/main" val="920496455"/>
                    </a:ext>
                  </a:extLst>
                </a:gridCol>
                <a:gridCol w="933106">
                  <a:extLst>
                    <a:ext uri="{9D8B030D-6E8A-4147-A177-3AD203B41FA5}">
                      <a16:colId xmlns:a16="http://schemas.microsoft.com/office/drawing/2014/main" val="882113419"/>
                    </a:ext>
                  </a:extLst>
                </a:gridCol>
                <a:gridCol w="1083911">
                  <a:extLst>
                    <a:ext uri="{9D8B030D-6E8A-4147-A177-3AD203B41FA5}">
                      <a16:colId xmlns:a16="http://schemas.microsoft.com/office/drawing/2014/main" val="488653815"/>
                    </a:ext>
                  </a:extLst>
                </a:gridCol>
                <a:gridCol w="1228432">
                  <a:extLst>
                    <a:ext uri="{9D8B030D-6E8A-4147-A177-3AD203B41FA5}">
                      <a16:colId xmlns:a16="http://schemas.microsoft.com/office/drawing/2014/main" val="3466025165"/>
                    </a:ext>
                  </a:extLst>
                </a:gridCol>
                <a:gridCol w="1228432">
                  <a:extLst>
                    <a:ext uri="{9D8B030D-6E8A-4147-A177-3AD203B41FA5}">
                      <a16:colId xmlns:a16="http://schemas.microsoft.com/office/drawing/2014/main" val="678594305"/>
                    </a:ext>
                  </a:extLst>
                </a:gridCol>
                <a:gridCol w="2240083">
                  <a:extLst>
                    <a:ext uri="{9D8B030D-6E8A-4147-A177-3AD203B41FA5}">
                      <a16:colId xmlns:a16="http://schemas.microsoft.com/office/drawing/2014/main" val="1497627318"/>
                    </a:ext>
                  </a:extLst>
                </a:gridCol>
              </a:tblGrid>
              <a:tr h="781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Prev. Units/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Prev. Dev. Pad Land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10/8/20 Concept 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10/8 Dev. Pad Land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Dev. Pad Land Value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03405"/>
                  </a:ext>
                </a:extLst>
              </a:tr>
              <a:tr h="8975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Townhomes/ Condominiums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$5.48M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-$3.32M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07118"/>
                  </a:ext>
                </a:extLst>
              </a:tr>
              <a:tr h="8975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Class A Rental Apartments (Excl. Student)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-$4M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240950"/>
                  </a:ext>
                </a:extLst>
              </a:tr>
              <a:tr h="4922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$1.26M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+$460k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29092"/>
                  </a:ext>
                </a:extLst>
              </a:tr>
              <a:tr h="4922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$2.52M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+$120k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76793"/>
                  </a:ext>
                </a:extLst>
              </a:tr>
              <a:tr h="4922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-$1.2M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07930"/>
                  </a:ext>
                </a:extLst>
              </a:tr>
              <a:tr h="4922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972203"/>
                  </a:ext>
                </a:extLst>
              </a:tr>
              <a:tr h="48358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$25M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$17.06M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-$7.94M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5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65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Financial Feasibility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D831B2-9141-4781-9264-280C64A92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67838"/>
              </p:ext>
            </p:extLst>
          </p:nvPr>
        </p:nvGraphicFramePr>
        <p:xfrm>
          <a:off x="2504704" y="1752600"/>
          <a:ext cx="4133852" cy="368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348">
                  <a:extLst>
                    <a:ext uri="{9D8B030D-6E8A-4147-A177-3AD203B41FA5}">
                      <a16:colId xmlns:a16="http://schemas.microsoft.com/office/drawing/2014/main" val="920496455"/>
                    </a:ext>
                  </a:extLst>
                </a:gridCol>
                <a:gridCol w="1380704">
                  <a:extLst>
                    <a:ext uri="{9D8B030D-6E8A-4147-A177-3AD203B41FA5}">
                      <a16:colId xmlns:a16="http://schemas.microsoft.com/office/drawing/2014/main" val="4886538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66025165"/>
                    </a:ext>
                  </a:extLst>
                </a:gridCol>
              </a:tblGrid>
              <a:tr h="7817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Prev. Cost 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10/8/20 Concept 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03405"/>
                  </a:ext>
                </a:extLst>
              </a:tr>
              <a:tr h="8975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$23-25M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07118"/>
                  </a:ext>
                </a:extLst>
              </a:tr>
              <a:tr h="8975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Dev. Pad Land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$17.06M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240950"/>
                  </a:ext>
                </a:extLst>
              </a:tr>
              <a:tr h="48358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Dev. Margin (at 0% profit for horizontal developer)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$0-2M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-$10M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51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26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Financial Feasibility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533400"/>
            <a:ext cx="709613" cy="685800"/>
          </a:xfrm>
          <a:prstGeom prst="rect">
            <a:avLst/>
          </a:prstGeom>
          <a:ln w="19050">
            <a:solidFill>
              <a:srgbClr val="C0E34F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BFC85F-27DC-446D-AFD6-9E5BDB27742A}"/>
              </a:ext>
            </a:extLst>
          </p:cNvPr>
          <p:cNvSpPr txBox="1"/>
          <p:nvPr/>
        </p:nvSpPr>
        <p:spPr>
          <a:xfrm>
            <a:off x="266700" y="1600200"/>
            <a:ext cx="8724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Potential ways to close the $10M gap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Town cover all of the $8M infrastructure and act as master horizontal developer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 MF density, every additional market rate unit = $25k in land value.  Additional 80 units = $2M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Affordable requirements – if the Town want to require a % affordable MF units this increased the financial gap.  Every 80% AMI affordable unit = approximately $50k cost to developer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7861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3">
      <a:dk1>
        <a:sysClr val="windowText" lastClr="000000"/>
      </a:dk1>
      <a:lt1>
        <a:sysClr val="window" lastClr="FFFFFF"/>
      </a:lt1>
      <a:dk2>
        <a:srgbClr val="576D11"/>
      </a:dk2>
      <a:lt2>
        <a:srgbClr val="F2F2F2"/>
      </a:lt2>
      <a:accent1>
        <a:srgbClr val="C0E34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25064</TotalTime>
  <Words>612</Words>
  <Application>Microsoft Office PowerPoint</Application>
  <PresentationFormat>On-screen Show (4:3)</PresentationFormat>
  <Paragraphs>170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Wingdings</vt:lpstr>
      <vt:lpstr>Wingdings 2</vt:lpstr>
      <vt:lpstr>Grid</vt:lpstr>
      <vt:lpstr>PowerPoint Presentation</vt:lpstr>
      <vt:lpstr>Chapel hill north site</vt:lpstr>
      <vt:lpstr>Chapel hill north site</vt:lpstr>
      <vt:lpstr>Feasible development type overview</vt:lpstr>
      <vt:lpstr>Feasible development  W/Market needs</vt:lpstr>
      <vt:lpstr>development  cost comparison</vt:lpstr>
      <vt:lpstr>development  program comparison</vt:lpstr>
      <vt:lpstr>Financial Feasibility gap</vt:lpstr>
      <vt:lpstr>Financial Feasibility gap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KLS</dc:creator>
  <cp:lastModifiedBy>Dwight Bassett</cp:lastModifiedBy>
  <cp:revision>869</cp:revision>
  <cp:lastPrinted>2014-11-20T17:45:10Z</cp:lastPrinted>
  <dcterms:created xsi:type="dcterms:W3CDTF">2012-04-02T14:17:38Z</dcterms:created>
  <dcterms:modified xsi:type="dcterms:W3CDTF">2020-11-10T21:07:44Z</dcterms:modified>
</cp:coreProperties>
</file>